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83" r:id="rId2"/>
    <p:sldId id="292" r:id="rId3"/>
    <p:sldId id="288" r:id="rId4"/>
    <p:sldId id="289" r:id="rId5"/>
    <p:sldId id="298" r:id="rId6"/>
    <p:sldId id="294" r:id="rId7"/>
    <p:sldId id="300" r:id="rId8"/>
    <p:sldId id="295" r:id="rId9"/>
    <p:sldId id="299" r:id="rId10"/>
    <p:sldId id="297" r:id="rId11"/>
    <p:sldId id="30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30"/>
  </p:normalViewPr>
  <p:slideViewPr>
    <p:cSldViewPr snapToGrid="0" snapToObjects="1">
      <p:cViewPr varScale="1">
        <p:scale>
          <a:sx n="86" d="100"/>
          <a:sy n="86" d="100"/>
        </p:scale>
        <p:origin x="53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7F9BB-619E-EE48-BCDE-96C7996205DA}" type="datetimeFigureOut">
              <a:rPr lang="en-DE" smtClean="0"/>
              <a:t>09/06/2022</a:t>
            </a:fld>
            <a:endParaRPr lang="en-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EA580C-30F1-E94C-A8EA-B8EECDB649F1}" type="slidenum">
              <a:rPr lang="en-DE" smtClean="0"/>
              <a:t>‹#›</a:t>
            </a:fld>
            <a:endParaRPr lang="en-DE"/>
          </a:p>
        </p:txBody>
      </p:sp>
    </p:spTree>
    <p:extLst>
      <p:ext uri="{BB962C8B-B14F-4D97-AF65-F5344CB8AC3E}">
        <p14:creationId xmlns:p14="http://schemas.microsoft.com/office/powerpoint/2010/main" val="502088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13D36A-7982-4B6F-AB5F-851BE309BFA6}" type="datetimeFigureOut">
              <a:rPr lang="en-ZA" smtClean="0"/>
              <a:t>2022/09/06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DD54847-3F72-4CEE-91AB-D34C87002387}" type="slidenum">
              <a:rPr lang="en-ZA" smtClean="0"/>
              <a:t>‹#›</a:t>
            </a:fld>
            <a:endParaRPr lang="en-ZA"/>
          </a:p>
        </p:txBody>
      </p:sp>
    </p:spTree>
    <p:extLst>
      <p:ext uri="{BB962C8B-B14F-4D97-AF65-F5344CB8AC3E}">
        <p14:creationId xmlns:p14="http://schemas.microsoft.com/office/powerpoint/2010/main" val="266317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13D36A-7982-4B6F-AB5F-851BE309BFA6}" type="datetimeFigureOut">
              <a:rPr lang="en-ZA" smtClean="0"/>
              <a:t>2022/09/06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DD54847-3F72-4CEE-91AB-D34C87002387}" type="slidenum">
              <a:rPr lang="en-ZA" smtClean="0"/>
              <a:t>‹#›</a:t>
            </a:fld>
            <a:endParaRPr lang="en-ZA"/>
          </a:p>
        </p:txBody>
      </p:sp>
    </p:spTree>
    <p:extLst>
      <p:ext uri="{BB962C8B-B14F-4D97-AF65-F5344CB8AC3E}">
        <p14:creationId xmlns:p14="http://schemas.microsoft.com/office/powerpoint/2010/main" val="3884005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13D36A-7982-4B6F-AB5F-851BE309BFA6}" type="datetimeFigureOut">
              <a:rPr lang="en-ZA" smtClean="0"/>
              <a:t>2022/09/06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DD54847-3F72-4CEE-91AB-D34C87002387}" type="slidenum">
              <a:rPr lang="en-ZA" smtClean="0"/>
              <a:t>‹#›</a:t>
            </a:fld>
            <a:endParaRPr lang="en-ZA"/>
          </a:p>
        </p:txBody>
      </p:sp>
    </p:spTree>
    <p:extLst>
      <p:ext uri="{BB962C8B-B14F-4D97-AF65-F5344CB8AC3E}">
        <p14:creationId xmlns:p14="http://schemas.microsoft.com/office/powerpoint/2010/main" val="522011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13D36A-7982-4B6F-AB5F-851BE309BFA6}" type="datetimeFigureOut">
              <a:rPr lang="en-ZA" smtClean="0"/>
              <a:t>2022/09/06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DD54847-3F72-4CEE-91AB-D34C87002387}" type="slidenum">
              <a:rPr lang="en-ZA" smtClean="0"/>
              <a:t>‹#›</a:t>
            </a:fld>
            <a:endParaRPr lang="en-ZA"/>
          </a:p>
        </p:txBody>
      </p:sp>
    </p:spTree>
    <p:extLst>
      <p:ext uri="{BB962C8B-B14F-4D97-AF65-F5344CB8AC3E}">
        <p14:creationId xmlns:p14="http://schemas.microsoft.com/office/powerpoint/2010/main" val="2039699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13D36A-7982-4B6F-AB5F-851BE309BFA6}" type="datetimeFigureOut">
              <a:rPr lang="en-ZA" smtClean="0"/>
              <a:t>2022/09/06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DD54847-3F72-4CEE-91AB-D34C87002387}" type="slidenum">
              <a:rPr lang="en-ZA" smtClean="0"/>
              <a:t>‹#›</a:t>
            </a:fld>
            <a:endParaRPr lang="en-ZA"/>
          </a:p>
        </p:txBody>
      </p:sp>
    </p:spTree>
    <p:extLst>
      <p:ext uri="{BB962C8B-B14F-4D97-AF65-F5344CB8AC3E}">
        <p14:creationId xmlns:p14="http://schemas.microsoft.com/office/powerpoint/2010/main" val="231652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13D36A-7982-4B6F-AB5F-851BE309BFA6}" type="datetimeFigureOut">
              <a:rPr lang="en-ZA" smtClean="0"/>
              <a:t>2022/09/06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DD54847-3F72-4CEE-91AB-D34C87002387}" type="slidenum">
              <a:rPr lang="en-ZA" smtClean="0"/>
              <a:t>‹#›</a:t>
            </a:fld>
            <a:endParaRPr lang="en-ZA"/>
          </a:p>
        </p:txBody>
      </p:sp>
    </p:spTree>
    <p:extLst>
      <p:ext uri="{BB962C8B-B14F-4D97-AF65-F5344CB8AC3E}">
        <p14:creationId xmlns:p14="http://schemas.microsoft.com/office/powerpoint/2010/main" val="2202817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13D36A-7982-4B6F-AB5F-851BE309BFA6}" type="datetimeFigureOut">
              <a:rPr lang="en-ZA" smtClean="0"/>
              <a:t>2022/09/06</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1DD54847-3F72-4CEE-91AB-D34C87002387}" type="slidenum">
              <a:rPr lang="en-ZA" smtClean="0"/>
              <a:t>‹#›</a:t>
            </a:fld>
            <a:endParaRPr lang="en-ZA"/>
          </a:p>
        </p:txBody>
      </p:sp>
    </p:spTree>
    <p:extLst>
      <p:ext uri="{BB962C8B-B14F-4D97-AF65-F5344CB8AC3E}">
        <p14:creationId xmlns:p14="http://schemas.microsoft.com/office/powerpoint/2010/main" val="714136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13D36A-7982-4B6F-AB5F-851BE309BFA6}" type="datetimeFigureOut">
              <a:rPr lang="en-ZA" smtClean="0"/>
              <a:t>2022/09/06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1DD54847-3F72-4CEE-91AB-D34C87002387}" type="slidenum">
              <a:rPr lang="en-ZA" smtClean="0"/>
              <a:t>‹#›</a:t>
            </a:fld>
            <a:endParaRPr lang="en-ZA"/>
          </a:p>
        </p:txBody>
      </p:sp>
    </p:spTree>
    <p:extLst>
      <p:ext uri="{BB962C8B-B14F-4D97-AF65-F5344CB8AC3E}">
        <p14:creationId xmlns:p14="http://schemas.microsoft.com/office/powerpoint/2010/main" val="3648185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13D36A-7982-4B6F-AB5F-851BE309BFA6}" type="datetimeFigureOut">
              <a:rPr lang="en-ZA" smtClean="0"/>
              <a:t>2022/09/06</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1DD54847-3F72-4CEE-91AB-D34C87002387}" type="slidenum">
              <a:rPr lang="en-ZA" smtClean="0"/>
              <a:t>‹#›</a:t>
            </a:fld>
            <a:endParaRPr lang="en-ZA"/>
          </a:p>
        </p:txBody>
      </p:sp>
    </p:spTree>
    <p:extLst>
      <p:ext uri="{BB962C8B-B14F-4D97-AF65-F5344CB8AC3E}">
        <p14:creationId xmlns:p14="http://schemas.microsoft.com/office/powerpoint/2010/main" val="3799498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13D36A-7982-4B6F-AB5F-851BE309BFA6}" type="datetimeFigureOut">
              <a:rPr lang="en-ZA" smtClean="0"/>
              <a:t>2022/09/06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DD54847-3F72-4CEE-91AB-D34C87002387}" type="slidenum">
              <a:rPr lang="en-ZA" smtClean="0"/>
              <a:t>‹#›</a:t>
            </a:fld>
            <a:endParaRPr lang="en-ZA"/>
          </a:p>
        </p:txBody>
      </p:sp>
    </p:spTree>
    <p:extLst>
      <p:ext uri="{BB962C8B-B14F-4D97-AF65-F5344CB8AC3E}">
        <p14:creationId xmlns:p14="http://schemas.microsoft.com/office/powerpoint/2010/main" val="837914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13D36A-7982-4B6F-AB5F-851BE309BFA6}" type="datetimeFigureOut">
              <a:rPr lang="en-ZA" smtClean="0"/>
              <a:t>2022/09/06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DD54847-3F72-4CEE-91AB-D34C87002387}" type="slidenum">
              <a:rPr lang="en-ZA" smtClean="0"/>
              <a:t>‹#›</a:t>
            </a:fld>
            <a:endParaRPr lang="en-ZA"/>
          </a:p>
        </p:txBody>
      </p:sp>
    </p:spTree>
    <p:extLst>
      <p:ext uri="{BB962C8B-B14F-4D97-AF65-F5344CB8AC3E}">
        <p14:creationId xmlns:p14="http://schemas.microsoft.com/office/powerpoint/2010/main" val="2720529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3D36A-7982-4B6F-AB5F-851BE309BFA6}" type="datetimeFigureOut">
              <a:rPr lang="en-ZA" smtClean="0"/>
              <a:t>2022/09/06</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D54847-3F72-4CEE-91AB-D34C87002387}" type="slidenum">
              <a:rPr lang="en-ZA" smtClean="0"/>
              <a:t>‹#›</a:t>
            </a:fld>
            <a:endParaRPr lang="en-ZA"/>
          </a:p>
        </p:txBody>
      </p:sp>
    </p:spTree>
    <p:extLst>
      <p:ext uri="{BB962C8B-B14F-4D97-AF65-F5344CB8AC3E}">
        <p14:creationId xmlns:p14="http://schemas.microsoft.com/office/powerpoint/2010/main" val="36141175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642248D-723A-45B1-916F-95BB77354777}"/>
              </a:ext>
            </a:extLst>
          </p:cNvPr>
          <p:cNvGrpSpPr/>
          <p:nvPr/>
        </p:nvGrpSpPr>
        <p:grpSpPr>
          <a:xfrm>
            <a:off x="-145143" y="0"/>
            <a:ext cx="12192000" cy="6858000"/>
            <a:chOff x="285753" y="174978"/>
            <a:chExt cx="8572493" cy="6508044"/>
          </a:xfrm>
        </p:grpSpPr>
        <p:pic>
          <p:nvPicPr>
            <p:cNvPr id="7" name="Picture 6">
              <a:extLst>
                <a:ext uri="{FF2B5EF4-FFF2-40B4-BE49-F238E27FC236}">
                  <a16:creationId xmlns:a16="http://schemas.microsoft.com/office/drawing/2014/main" id="{8E957F0D-87B9-4FBF-B96E-68492C72B468}"/>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8" name="Picture 7">
              <a:extLst>
                <a:ext uri="{FF2B5EF4-FFF2-40B4-BE49-F238E27FC236}">
                  <a16:creationId xmlns:a16="http://schemas.microsoft.com/office/drawing/2014/main" id="{CA813BC6-8066-4E30-BDFD-18DB31AF9CB5}"/>
                </a:ext>
              </a:extLst>
            </p:cNvPr>
            <p:cNvPicPr>
              <a:picLocks noChangeAspect="1"/>
            </p:cNvPicPr>
            <p:nvPr/>
          </p:nvPicPr>
          <p:blipFill>
            <a:blip r:embed="rId2"/>
            <a:stretch>
              <a:fillRect/>
            </a:stretch>
          </p:blipFill>
          <p:spPr>
            <a:xfrm>
              <a:off x="285753" y="174978"/>
              <a:ext cx="4271206" cy="6508044"/>
            </a:xfrm>
            <a:prstGeom prst="rect">
              <a:avLst/>
            </a:prstGeom>
          </p:spPr>
        </p:pic>
        <p:sp>
          <p:nvSpPr>
            <p:cNvPr id="9" name="Rectangle 8">
              <a:extLst>
                <a:ext uri="{FF2B5EF4-FFF2-40B4-BE49-F238E27FC236}">
                  <a16:creationId xmlns:a16="http://schemas.microsoft.com/office/drawing/2014/main" id="{3EBDDAF9-19A1-4676-AD3F-5BDBB0EEDF41}"/>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sp>
          <p:nvSpPr>
            <p:cNvPr id="10" name="Rectangle 9">
              <a:extLst>
                <a:ext uri="{FF2B5EF4-FFF2-40B4-BE49-F238E27FC236}">
                  <a16:creationId xmlns:a16="http://schemas.microsoft.com/office/drawing/2014/main" id="{7A908B98-B569-4248-B23D-79F4BD1F4D61}"/>
                </a:ext>
              </a:extLst>
            </p:cNvPr>
            <p:cNvSpPr/>
            <p:nvPr/>
          </p:nvSpPr>
          <p:spPr>
            <a:xfrm>
              <a:off x="1130966" y="664937"/>
              <a:ext cx="6882065" cy="5528126"/>
            </a:xfrm>
            <a:prstGeom prst="rect">
              <a:avLst/>
            </a:prstGeom>
            <a:solidFill>
              <a:schemeClr val="bg1"/>
            </a:solidFill>
            <a:ln w="57150">
              <a:solidFill>
                <a:srgbClr val="753F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2" name="Title 1">
            <a:extLst>
              <a:ext uri="{FF2B5EF4-FFF2-40B4-BE49-F238E27FC236}">
                <a16:creationId xmlns:a16="http://schemas.microsoft.com/office/drawing/2014/main" id="{57041E31-AA63-4769-80EA-B83B0BED6CD4}"/>
              </a:ext>
            </a:extLst>
          </p:cNvPr>
          <p:cNvSpPr>
            <a:spLocks noGrp="1"/>
          </p:cNvSpPr>
          <p:nvPr>
            <p:ph type="title"/>
          </p:nvPr>
        </p:nvSpPr>
        <p:spPr>
          <a:xfrm>
            <a:off x="1400175" y="1617785"/>
            <a:ext cx="9391650" cy="3758083"/>
          </a:xfrm>
        </p:spPr>
        <p:txBody>
          <a:bodyPr>
            <a:normAutofit fontScale="90000"/>
          </a:bodyPr>
          <a:lstStyle/>
          <a:p>
            <a:pPr algn="ctr"/>
            <a:r>
              <a:rPr lang="fr-FR" sz="4000" b="1" u="sng" dirty="0">
                <a:latin typeface="Gill Sans MT" panose="020B0502020104020203" pitchFamily="34" charset="0"/>
              </a:rPr>
              <a:t>SESSION 2:</a:t>
            </a:r>
            <a:br>
              <a:rPr lang="fr-FR" sz="3675" b="1" u="sng" dirty="0">
                <a:latin typeface="Gill Sans MT" panose="020B0502020104020203" pitchFamily="34" charset="0"/>
              </a:rPr>
            </a:br>
            <a:br>
              <a:rPr lang="fr-FR" sz="675" b="1" dirty="0">
                <a:latin typeface="Gill Sans MT" panose="020B0502020104020203" pitchFamily="34" charset="0"/>
              </a:rPr>
            </a:br>
            <a:r>
              <a:rPr lang="en-US" sz="3100" b="1" dirty="0">
                <a:latin typeface="Gill Sans MT" panose="020B0502020104020203" pitchFamily="34" charset="0"/>
              </a:rPr>
              <a:t>Key lessons for understanding the development impact of CDRF in achieving the Sustainable Development Goals</a:t>
            </a:r>
            <a:br>
              <a:rPr lang="en-US" sz="3100" b="1" dirty="0">
                <a:latin typeface="Gill Sans MT" panose="020B0502020104020203" pitchFamily="34" charset="0"/>
              </a:rPr>
            </a:br>
            <a:br>
              <a:rPr lang="en-US" sz="3100" b="1" dirty="0">
                <a:latin typeface="Gill Sans MT" panose="020B0502020104020203" pitchFamily="34" charset="0"/>
              </a:rPr>
            </a:br>
            <a:r>
              <a:rPr lang="en-ZA" sz="2200" b="1" i="1" dirty="0">
                <a:latin typeface="Gill Sans MT" panose="020B0502020104020203" pitchFamily="34" charset="0"/>
              </a:rPr>
              <a:t>Prof. RANDRIANALIJAONA Tiana Mahefasoa</a:t>
            </a:r>
            <a:br>
              <a:rPr lang="en-ZA" sz="2200" b="1" i="1" dirty="0">
                <a:latin typeface="Gill Sans MT" panose="020B0502020104020203" pitchFamily="34" charset="0"/>
              </a:rPr>
            </a:br>
            <a:r>
              <a:rPr lang="en-ZA" sz="2200" b="1" i="1" dirty="0">
                <a:latin typeface="Gill Sans MT" panose="020B0502020104020203" pitchFamily="34" charset="0"/>
              </a:rPr>
              <a:t>Disaster Risk Governance and Sustainable Development Economist</a:t>
            </a:r>
            <a:br>
              <a:rPr lang="en-ZA" sz="2200" b="1" i="1" dirty="0">
                <a:latin typeface="Gill Sans MT" panose="020B0502020104020203" pitchFamily="34" charset="0"/>
              </a:rPr>
            </a:br>
            <a:r>
              <a:rPr lang="en-ZA" sz="2200" b="1" i="1" dirty="0">
                <a:latin typeface="Gill Sans MT" panose="020B0502020104020203" pitchFamily="34" charset="0"/>
              </a:rPr>
              <a:t>Development Centre of Economic Studies and Research</a:t>
            </a:r>
            <a:br>
              <a:rPr lang="en-ZA" sz="2200" b="1" i="1" dirty="0">
                <a:latin typeface="Gill Sans MT" panose="020B0502020104020203" pitchFamily="34" charset="0"/>
              </a:rPr>
            </a:br>
            <a:r>
              <a:rPr lang="en-ZA" sz="2200" b="1" i="1" dirty="0">
                <a:latin typeface="Gill Sans MT" panose="020B0502020104020203" pitchFamily="34" charset="0"/>
              </a:rPr>
              <a:t> University of Antananarivo - Madagascar</a:t>
            </a:r>
            <a:br>
              <a:rPr lang="en-ZA" sz="3100" b="1" dirty="0">
                <a:latin typeface="Gill Sans MT" panose="020B0502020104020203" pitchFamily="34" charset="0"/>
              </a:rPr>
            </a:br>
            <a:br>
              <a:rPr lang="en-ZA" sz="3000" b="1" dirty="0">
                <a:latin typeface="Gill Sans MT" panose="020B0502020104020203" pitchFamily="34" charset="0"/>
              </a:rPr>
            </a:br>
            <a:endParaRPr lang="fr-FR" b="1" dirty="0">
              <a:latin typeface="+mn-lt"/>
            </a:endParaRPr>
          </a:p>
        </p:txBody>
      </p:sp>
      <p:sp>
        <p:nvSpPr>
          <p:cNvPr id="14" name="TextBox 13">
            <a:extLst>
              <a:ext uri="{FF2B5EF4-FFF2-40B4-BE49-F238E27FC236}">
                <a16:creationId xmlns:a16="http://schemas.microsoft.com/office/drawing/2014/main" id="{812A348C-780E-4145-9C19-6C5DCB76191B}"/>
              </a:ext>
            </a:extLst>
          </p:cNvPr>
          <p:cNvSpPr txBox="1"/>
          <p:nvPr/>
        </p:nvSpPr>
        <p:spPr>
          <a:xfrm>
            <a:off x="2460206" y="651957"/>
            <a:ext cx="7274144" cy="369332"/>
          </a:xfrm>
          <a:prstGeom prst="rect">
            <a:avLst/>
          </a:prstGeom>
          <a:noFill/>
        </p:spPr>
        <p:txBody>
          <a:bodyPr wrap="square">
            <a:spAutoFit/>
          </a:bodyPr>
          <a:lstStyle/>
          <a:p>
            <a:pPr algn="ctr"/>
            <a:r>
              <a:rPr lang="en-ZA" b="1" dirty="0">
                <a:solidFill>
                  <a:schemeClr val="tx1">
                    <a:lumMod val="50000"/>
                    <a:lumOff val="50000"/>
                  </a:schemeClr>
                </a:solidFill>
                <a:latin typeface="Gill Sans MT" panose="020B0502020104020203" pitchFamily="34" charset="0"/>
              </a:rPr>
              <a:t>CLIMATE &amp; DISASTER RISK FINANCING ONLINE TRAINING </a:t>
            </a:r>
          </a:p>
        </p:txBody>
      </p:sp>
      <p:grpSp>
        <p:nvGrpSpPr>
          <p:cNvPr id="3" name="Group 2">
            <a:extLst>
              <a:ext uri="{FF2B5EF4-FFF2-40B4-BE49-F238E27FC236}">
                <a16:creationId xmlns:a16="http://schemas.microsoft.com/office/drawing/2014/main" id="{D5BDBB3A-E4AB-4540-1C90-0948808C674E}"/>
              </a:ext>
            </a:extLst>
          </p:cNvPr>
          <p:cNvGrpSpPr/>
          <p:nvPr/>
        </p:nvGrpSpPr>
        <p:grpSpPr>
          <a:xfrm>
            <a:off x="0" y="0"/>
            <a:ext cx="12192000" cy="6858000"/>
            <a:chOff x="285753" y="174978"/>
            <a:chExt cx="8572493" cy="6508044"/>
          </a:xfrm>
        </p:grpSpPr>
        <p:pic>
          <p:nvPicPr>
            <p:cNvPr id="4" name="Picture 3">
              <a:extLst>
                <a:ext uri="{FF2B5EF4-FFF2-40B4-BE49-F238E27FC236}">
                  <a16:creationId xmlns:a16="http://schemas.microsoft.com/office/drawing/2014/main" id="{93A6D7FA-7E83-B317-2813-14806D09610A}"/>
                </a:ext>
              </a:extLst>
            </p:cNvPr>
            <p:cNvPicPr>
              <a:picLocks noChangeAspect="1"/>
            </p:cNvPicPr>
            <p:nvPr/>
          </p:nvPicPr>
          <p:blipFill>
            <a:blip r:embed="rId3"/>
            <a:stretch>
              <a:fillRect/>
            </a:stretch>
          </p:blipFill>
          <p:spPr>
            <a:xfrm flipH="1">
              <a:off x="4556957" y="174978"/>
              <a:ext cx="4301289" cy="6508044"/>
            </a:xfrm>
            <a:prstGeom prst="rect">
              <a:avLst/>
            </a:prstGeom>
          </p:spPr>
        </p:pic>
        <p:pic>
          <p:nvPicPr>
            <p:cNvPr id="5" name="Picture 4">
              <a:extLst>
                <a:ext uri="{FF2B5EF4-FFF2-40B4-BE49-F238E27FC236}">
                  <a16:creationId xmlns:a16="http://schemas.microsoft.com/office/drawing/2014/main" id="{BD0F7F8F-C461-D3D0-1CAB-0B1E7CA33528}"/>
                </a:ext>
              </a:extLst>
            </p:cNvPr>
            <p:cNvPicPr>
              <a:picLocks noChangeAspect="1"/>
            </p:cNvPicPr>
            <p:nvPr/>
          </p:nvPicPr>
          <p:blipFill>
            <a:blip r:embed="rId3"/>
            <a:stretch>
              <a:fillRect/>
            </a:stretch>
          </p:blipFill>
          <p:spPr>
            <a:xfrm>
              <a:off x="285753" y="174978"/>
              <a:ext cx="4271206" cy="6508044"/>
            </a:xfrm>
            <a:prstGeom prst="rect">
              <a:avLst/>
            </a:prstGeom>
          </p:spPr>
        </p:pic>
        <p:sp>
          <p:nvSpPr>
            <p:cNvPr id="11" name="Rectangle 10">
              <a:extLst>
                <a:ext uri="{FF2B5EF4-FFF2-40B4-BE49-F238E27FC236}">
                  <a16:creationId xmlns:a16="http://schemas.microsoft.com/office/drawing/2014/main" id="{B92E29C7-B9FB-7AA4-D332-71AF977E117C}"/>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sp>
          <p:nvSpPr>
            <p:cNvPr id="12" name="Rectangle 11">
              <a:extLst>
                <a:ext uri="{FF2B5EF4-FFF2-40B4-BE49-F238E27FC236}">
                  <a16:creationId xmlns:a16="http://schemas.microsoft.com/office/drawing/2014/main" id="{F4D907DE-C1CB-4DBC-524A-6EC840EF0049}"/>
                </a:ext>
              </a:extLst>
            </p:cNvPr>
            <p:cNvSpPr/>
            <p:nvPr/>
          </p:nvSpPr>
          <p:spPr>
            <a:xfrm>
              <a:off x="1130966" y="664937"/>
              <a:ext cx="6882065" cy="5528126"/>
            </a:xfrm>
            <a:prstGeom prst="rect">
              <a:avLst/>
            </a:prstGeom>
            <a:solidFill>
              <a:schemeClr val="bg1"/>
            </a:solidFill>
            <a:ln w="57150">
              <a:solidFill>
                <a:srgbClr val="753F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13" name="Title 1">
            <a:extLst>
              <a:ext uri="{FF2B5EF4-FFF2-40B4-BE49-F238E27FC236}">
                <a16:creationId xmlns:a16="http://schemas.microsoft.com/office/drawing/2014/main" id="{5CD1D62C-AF84-D225-54BC-4ECBA29E52BC}"/>
              </a:ext>
            </a:extLst>
          </p:cNvPr>
          <p:cNvSpPr txBox="1">
            <a:spLocks/>
          </p:cNvSpPr>
          <p:nvPr/>
        </p:nvSpPr>
        <p:spPr>
          <a:xfrm>
            <a:off x="1400175" y="1617785"/>
            <a:ext cx="9391650" cy="3758083"/>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u="sng" dirty="0">
                <a:latin typeface="Gill Sans MT" panose="020B0502020104020203" pitchFamily="34" charset="0"/>
              </a:rPr>
              <a:t>SESSION 2:</a:t>
            </a:r>
            <a:br>
              <a:rPr lang="fr-FR" sz="3675" b="1" u="sng" dirty="0">
                <a:latin typeface="Gill Sans MT" panose="020B0502020104020203" pitchFamily="34" charset="0"/>
              </a:rPr>
            </a:br>
            <a:br>
              <a:rPr lang="fr-FR" sz="675" b="1" dirty="0">
                <a:latin typeface="Gill Sans MT" panose="020B0502020104020203" pitchFamily="34" charset="0"/>
              </a:rPr>
            </a:br>
            <a:r>
              <a:rPr lang="en-US" b="1" dirty="0">
                <a:latin typeface="Gill Sans MT" panose="020B0502020104020203" pitchFamily="34" charset="0"/>
              </a:rPr>
              <a:t>Key lessons for understanding the development impact of CDRF in achieving the Sustainable Development Goals</a:t>
            </a:r>
            <a:br>
              <a:rPr lang="fr-FR" sz="3600" b="1" dirty="0">
                <a:latin typeface="Gill Sans MT" panose="020B0502020104020203" pitchFamily="34" charset="0"/>
              </a:rPr>
            </a:br>
            <a:endParaRPr lang="fr-FR" sz="3600" b="1" dirty="0">
              <a:latin typeface="Gill Sans MT" panose="020B0502020104020203" pitchFamily="34" charset="0"/>
            </a:endParaRPr>
          </a:p>
          <a:p>
            <a:pPr algn="ctr"/>
            <a:br>
              <a:rPr lang="en-ZA" sz="2700" b="1" dirty="0">
                <a:latin typeface="Gill Sans MT" panose="020B0502020104020203" pitchFamily="34" charset="0"/>
              </a:rPr>
            </a:br>
            <a:br>
              <a:rPr lang="en-ZA" sz="3000" b="1" dirty="0">
                <a:latin typeface="Gill Sans MT" panose="020B0502020104020203" pitchFamily="34" charset="0"/>
              </a:rPr>
            </a:br>
            <a:r>
              <a:rPr lang="en-ZA" sz="2200" b="1" dirty="0">
                <a:latin typeface="Gill Sans MT" panose="020B0502020104020203" pitchFamily="34" charset="0"/>
              </a:rPr>
              <a:t>Prof. RANDRIANALIJAONA Tiana Mahefasoa</a:t>
            </a:r>
            <a:br>
              <a:rPr lang="en-ZA" sz="2200" b="1" dirty="0">
                <a:latin typeface="Gill Sans MT" panose="020B0502020104020203" pitchFamily="34" charset="0"/>
              </a:rPr>
            </a:br>
            <a:r>
              <a:rPr lang="en-ZA" sz="2200" b="1" dirty="0">
                <a:latin typeface="Gill Sans MT" panose="020B0502020104020203" pitchFamily="34" charset="0"/>
              </a:rPr>
              <a:t>Disaster Risk Governance and Sustainable Development Economist</a:t>
            </a:r>
            <a:br>
              <a:rPr lang="en-ZA" sz="2200" b="1" dirty="0">
                <a:latin typeface="Gill Sans MT" panose="020B0502020104020203" pitchFamily="34" charset="0"/>
              </a:rPr>
            </a:br>
            <a:r>
              <a:rPr lang="en-ZA" sz="2200" b="1" dirty="0">
                <a:latin typeface="Gill Sans MT" panose="020B0502020104020203" pitchFamily="34" charset="0"/>
              </a:rPr>
              <a:t>Development Centre of Economic Studies and Research</a:t>
            </a:r>
            <a:br>
              <a:rPr lang="en-ZA" sz="2200" b="1" dirty="0">
                <a:latin typeface="Gill Sans MT" panose="020B0502020104020203" pitchFamily="34" charset="0"/>
              </a:rPr>
            </a:br>
            <a:r>
              <a:rPr lang="en-ZA" sz="2200" b="1" dirty="0">
                <a:latin typeface="Gill Sans MT" panose="020B0502020104020203" pitchFamily="34" charset="0"/>
              </a:rPr>
              <a:t> University of Antananarivo - Madagascar</a:t>
            </a:r>
            <a:endParaRPr lang="fr-FR" b="1" dirty="0">
              <a:latin typeface="+mn-lt"/>
            </a:endParaRPr>
          </a:p>
        </p:txBody>
      </p:sp>
      <p:sp>
        <p:nvSpPr>
          <p:cNvPr id="15" name="TextBox 14">
            <a:extLst>
              <a:ext uri="{FF2B5EF4-FFF2-40B4-BE49-F238E27FC236}">
                <a16:creationId xmlns:a16="http://schemas.microsoft.com/office/drawing/2014/main" id="{3C9F97D1-45CF-968C-7CB6-4F0228750468}"/>
              </a:ext>
            </a:extLst>
          </p:cNvPr>
          <p:cNvSpPr txBox="1"/>
          <p:nvPr/>
        </p:nvSpPr>
        <p:spPr>
          <a:xfrm>
            <a:off x="2460206" y="651957"/>
            <a:ext cx="7274144" cy="369332"/>
          </a:xfrm>
          <a:prstGeom prst="rect">
            <a:avLst/>
          </a:prstGeom>
          <a:noFill/>
        </p:spPr>
        <p:txBody>
          <a:bodyPr wrap="square">
            <a:spAutoFit/>
          </a:bodyPr>
          <a:lstStyle/>
          <a:p>
            <a:pPr algn="ctr"/>
            <a:r>
              <a:rPr lang="en-ZA" b="1" dirty="0">
                <a:solidFill>
                  <a:schemeClr val="tx1">
                    <a:lumMod val="50000"/>
                    <a:lumOff val="50000"/>
                  </a:schemeClr>
                </a:solidFill>
                <a:latin typeface="Gill Sans MT" panose="020B0502020104020203" pitchFamily="34" charset="0"/>
              </a:rPr>
              <a:t>CLIMATE &amp; DISASTER RISK FINANCING ONLINE TRAINING </a:t>
            </a:r>
          </a:p>
        </p:txBody>
      </p:sp>
      <p:pic>
        <p:nvPicPr>
          <p:cNvPr id="16" name="Picture 15">
            <a:extLst>
              <a:ext uri="{FF2B5EF4-FFF2-40B4-BE49-F238E27FC236}">
                <a16:creationId xmlns:a16="http://schemas.microsoft.com/office/drawing/2014/main" id="{53322879-3C73-B72D-2665-1069A06830E8}"/>
              </a:ext>
            </a:extLst>
          </p:cNvPr>
          <p:cNvPicPr>
            <a:picLocks noChangeAspect="1"/>
          </p:cNvPicPr>
          <p:nvPr/>
        </p:nvPicPr>
        <p:blipFill rotWithShape="1">
          <a:blip r:embed="rId4"/>
          <a:srcRect l="3071" t="6170" r="1"/>
          <a:stretch/>
        </p:blipFill>
        <p:spPr>
          <a:xfrm>
            <a:off x="1340885" y="5195003"/>
            <a:ext cx="546423" cy="1057909"/>
          </a:xfrm>
          <a:prstGeom prst="rect">
            <a:avLst/>
          </a:prstGeom>
        </p:spPr>
      </p:pic>
      <p:pic>
        <p:nvPicPr>
          <p:cNvPr id="17" name="Picture 16">
            <a:extLst>
              <a:ext uri="{FF2B5EF4-FFF2-40B4-BE49-F238E27FC236}">
                <a16:creationId xmlns:a16="http://schemas.microsoft.com/office/drawing/2014/main" id="{337CF031-51ED-26AA-A9EC-9A64FB28C838}"/>
              </a:ext>
            </a:extLst>
          </p:cNvPr>
          <p:cNvPicPr>
            <a:picLocks noChangeAspect="1"/>
          </p:cNvPicPr>
          <p:nvPr/>
        </p:nvPicPr>
        <p:blipFill rotWithShape="1">
          <a:blip r:embed="rId5"/>
          <a:srcRect l="27857" t="34292" r="14643" b="32462"/>
          <a:stretch/>
        </p:blipFill>
        <p:spPr>
          <a:xfrm>
            <a:off x="2145402" y="5716770"/>
            <a:ext cx="1571776" cy="511187"/>
          </a:xfrm>
          <a:prstGeom prst="rect">
            <a:avLst/>
          </a:prstGeom>
        </p:spPr>
      </p:pic>
      <p:pic>
        <p:nvPicPr>
          <p:cNvPr id="18" name="Picture 17">
            <a:extLst>
              <a:ext uri="{FF2B5EF4-FFF2-40B4-BE49-F238E27FC236}">
                <a16:creationId xmlns:a16="http://schemas.microsoft.com/office/drawing/2014/main" id="{4C5AE6D4-C707-47B8-C235-5174544C1697}"/>
              </a:ext>
            </a:extLst>
          </p:cNvPr>
          <p:cNvPicPr>
            <a:picLocks noChangeAspect="1"/>
          </p:cNvPicPr>
          <p:nvPr/>
        </p:nvPicPr>
        <p:blipFill>
          <a:blip r:embed="rId6"/>
          <a:stretch>
            <a:fillRect/>
          </a:stretch>
        </p:blipFill>
        <p:spPr>
          <a:xfrm>
            <a:off x="3905061" y="5648702"/>
            <a:ext cx="3193293" cy="496734"/>
          </a:xfrm>
          <a:prstGeom prst="rect">
            <a:avLst/>
          </a:prstGeom>
        </p:spPr>
      </p:pic>
    </p:spTree>
    <p:extLst>
      <p:ext uri="{BB962C8B-B14F-4D97-AF65-F5344CB8AC3E}">
        <p14:creationId xmlns:p14="http://schemas.microsoft.com/office/powerpoint/2010/main" val="442075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642248D-723A-45B1-916F-95BB77354777}"/>
              </a:ext>
            </a:extLst>
          </p:cNvPr>
          <p:cNvGrpSpPr/>
          <p:nvPr/>
        </p:nvGrpSpPr>
        <p:grpSpPr>
          <a:xfrm>
            <a:off x="0" y="0"/>
            <a:ext cx="12192000" cy="6858000"/>
            <a:chOff x="285753" y="174978"/>
            <a:chExt cx="8572493" cy="6508044"/>
          </a:xfrm>
        </p:grpSpPr>
        <p:pic>
          <p:nvPicPr>
            <p:cNvPr id="7" name="Picture 6">
              <a:extLst>
                <a:ext uri="{FF2B5EF4-FFF2-40B4-BE49-F238E27FC236}">
                  <a16:creationId xmlns:a16="http://schemas.microsoft.com/office/drawing/2014/main" id="{8E957F0D-87B9-4FBF-B96E-68492C72B468}"/>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8" name="Picture 7">
              <a:extLst>
                <a:ext uri="{FF2B5EF4-FFF2-40B4-BE49-F238E27FC236}">
                  <a16:creationId xmlns:a16="http://schemas.microsoft.com/office/drawing/2014/main" id="{CA813BC6-8066-4E30-BDFD-18DB31AF9CB5}"/>
                </a:ext>
              </a:extLst>
            </p:cNvPr>
            <p:cNvPicPr>
              <a:picLocks noChangeAspect="1"/>
            </p:cNvPicPr>
            <p:nvPr/>
          </p:nvPicPr>
          <p:blipFill>
            <a:blip r:embed="rId2"/>
            <a:stretch>
              <a:fillRect/>
            </a:stretch>
          </p:blipFill>
          <p:spPr>
            <a:xfrm>
              <a:off x="285753" y="174978"/>
              <a:ext cx="4271206" cy="6508044"/>
            </a:xfrm>
            <a:prstGeom prst="rect">
              <a:avLst/>
            </a:prstGeom>
          </p:spPr>
        </p:pic>
        <p:sp>
          <p:nvSpPr>
            <p:cNvPr id="9" name="Rectangle 8">
              <a:extLst>
                <a:ext uri="{FF2B5EF4-FFF2-40B4-BE49-F238E27FC236}">
                  <a16:creationId xmlns:a16="http://schemas.microsoft.com/office/drawing/2014/main" id="{3EBDDAF9-19A1-4676-AD3F-5BDBB0EEDF41}"/>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20" name="Rectangle 19">
            <a:extLst>
              <a:ext uri="{FF2B5EF4-FFF2-40B4-BE49-F238E27FC236}">
                <a16:creationId xmlns:a16="http://schemas.microsoft.com/office/drawing/2014/main" id="{348D05BB-245B-4D0F-901D-21147B8E25B9}"/>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22" name="Title 4">
            <a:extLst>
              <a:ext uri="{FF2B5EF4-FFF2-40B4-BE49-F238E27FC236}">
                <a16:creationId xmlns:a16="http://schemas.microsoft.com/office/drawing/2014/main" id="{3181BA84-114B-498F-BD85-8BC22343F1CC}"/>
              </a:ext>
            </a:extLst>
          </p:cNvPr>
          <p:cNvSpPr>
            <a:spLocks noGrp="1"/>
          </p:cNvSpPr>
          <p:nvPr>
            <p:ph type="title"/>
          </p:nvPr>
        </p:nvSpPr>
        <p:spPr>
          <a:xfrm>
            <a:off x="418258" y="899106"/>
            <a:ext cx="11355486" cy="853440"/>
          </a:xfrm>
        </p:spPr>
        <p:txBody>
          <a:bodyPr>
            <a:normAutofit fontScale="90000"/>
          </a:bodyPr>
          <a:lstStyle/>
          <a:p>
            <a:pPr algn="ctr"/>
            <a:r>
              <a:rPr lang="en-US" b="1" dirty="0">
                <a:latin typeface="Gill Sans MT" panose="020B0502020104020203" pitchFamily="34" charset="0"/>
              </a:rPr>
              <a:t>Doughnut Economics – Social Development &amp; Environment </a:t>
            </a:r>
            <a:endParaRPr lang="en-ZA" b="1" dirty="0">
              <a:latin typeface="Gill Sans MT" panose="020B0502020104020203" pitchFamily="34" charset="0"/>
            </a:endParaRPr>
          </a:p>
        </p:txBody>
      </p:sp>
      <p:pic>
        <p:nvPicPr>
          <p:cNvPr id="12" name="Picture 5">
            <a:extLst>
              <a:ext uri="{FF2B5EF4-FFF2-40B4-BE49-F238E27FC236}">
                <a16:creationId xmlns:a16="http://schemas.microsoft.com/office/drawing/2014/main" id="{7136AC90-DA01-4D43-8AFB-F37859AA19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7414" y="1826078"/>
            <a:ext cx="4655673" cy="4642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a:extLst>
              <a:ext uri="{FF2B5EF4-FFF2-40B4-BE49-F238E27FC236}">
                <a16:creationId xmlns:a16="http://schemas.microsoft.com/office/drawing/2014/main" id="{A178B94C-0A62-A943-A0C8-05E5E6818694}"/>
              </a:ext>
            </a:extLst>
          </p:cNvPr>
          <p:cNvSpPr txBox="1"/>
          <p:nvPr/>
        </p:nvSpPr>
        <p:spPr>
          <a:xfrm>
            <a:off x="578264" y="5629276"/>
            <a:ext cx="3304048" cy="287771"/>
          </a:xfrm>
          <a:prstGeom prst="rect">
            <a:avLst/>
          </a:prstGeom>
          <a:noFill/>
        </p:spPr>
        <p:txBody>
          <a:bodyPr wrap="square" rtlCol="0">
            <a:spAutoFit/>
          </a:bodyPr>
          <a:lstStyle/>
          <a:p>
            <a:r>
              <a:rPr lang="en-GB" sz="1270" dirty="0">
                <a:latin typeface="Arial" panose="020B0604020202020204" pitchFamily="34" charset="0"/>
                <a:cs typeface="Arial" panose="020B0604020202020204" pitchFamily="34" charset="0"/>
              </a:rPr>
              <a:t>Source: Raworth (2017)</a:t>
            </a:r>
          </a:p>
        </p:txBody>
      </p:sp>
      <p:sp>
        <p:nvSpPr>
          <p:cNvPr id="11" name="Title 4">
            <a:extLst>
              <a:ext uri="{FF2B5EF4-FFF2-40B4-BE49-F238E27FC236}">
                <a16:creationId xmlns:a16="http://schemas.microsoft.com/office/drawing/2014/main" id="{EF71F7A9-83D5-4659-A293-13DA37B568A5}"/>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2: </a:t>
            </a:r>
            <a:r>
              <a:rPr lang="en-GB" sz="1400" b="1" i="1" dirty="0">
                <a:solidFill>
                  <a:schemeClr val="tx1">
                    <a:lumMod val="50000"/>
                    <a:lumOff val="50000"/>
                  </a:schemeClr>
                </a:solidFill>
                <a:effectLst/>
                <a:latin typeface="Gill Sans MT" panose="020B0502020104020203" pitchFamily="34" charset="0"/>
                <a:ea typeface="Calibri" panose="020F0502020204030204" pitchFamily="34" charset="0"/>
              </a:rPr>
              <a:t>THE DEVELOPMENT CONTEXT &amp; THE SDGs</a:t>
            </a:r>
            <a:endParaRPr lang="en-ZA" sz="1400" b="1" i="1" dirty="0">
              <a:solidFill>
                <a:schemeClr val="tx1">
                  <a:lumMod val="50000"/>
                  <a:lumOff val="50000"/>
                </a:schemeClr>
              </a:solidFill>
              <a:latin typeface="Gill Sans MT" panose="020B0502020104020203" pitchFamily="34" charset="0"/>
            </a:endParaRPr>
          </a:p>
        </p:txBody>
      </p:sp>
    </p:spTree>
    <p:extLst>
      <p:ext uri="{BB962C8B-B14F-4D97-AF65-F5344CB8AC3E}">
        <p14:creationId xmlns:p14="http://schemas.microsoft.com/office/powerpoint/2010/main" val="110106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642248D-723A-45B1-916F-95BB77354777}"/>
              </a:ext>
            </a:extLst>
          </p:cNvPr>
          <p:cNvGrpSpPr/>
          <p:nvPr/>
        </p:nvGrpSpPr>
        <p:grpSpPr>
          <a:xfrm>
            <a:off x="0" y="0"/>
            <a:ext cx="12192000" cy="6858000"/>
            <a:chOff x="285753" y="174978"/>
            <a:chExt cx="8572493" cy="6508044"/>
          </a:xfrm>
        </p:grpSpPr>
        <p:pic>
          <p:nvPicPr>
            <p:cNvPr id="7" name="Picture 6">
              <a:extLst>
                <a:ext uri="{FF2B5EF4-FFF2-40B4-BE49-F238E27FC236}">
                  <a16:creationId xmlns:a16="http://schemas.microsoft.com/office/drawing/2014/main" id="{8E957F0D-87B9-4FBF-B96E-68492C72B468}"/>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8" name="Picture 7">
              <a:extLst>
                <a:ext uri="{FF2B5EF4-FFF2-40B4-BE49-F238E27FC236}">
                  <a16:creationId xmlns:a16="http://schemas.microsoft.com/office/drawing/2014/main" id="{CA813BC6-8066-4E30-BDFD-18DB31AF9CB5}"/>
                </a:ext>
              </a:extLst>
            </p:cNvPr>
            <p:cNvPicPr>
              <a:picLocks noChangeAspect="1"/>
            </p:cNvPicPr>
            <p:nvPr/>
          </p:nvPicPr>
          <p:blipFill>
            <a:blip r:embed="rId2"/>
            <a:stretch>
              <a:fillRect/>
            </a:stretch>
          </p:blipFill>
          <p:spPr>
            <a:xfrm>
              <a:off x="285753" y="174978"/>
              <a:ext cx="4271206" cy="6508044"/>
            </a:xfrm>
            <a:prstGeom prst="rect">
              <a:avLst/>
            </a:prstGeom>
          </p:spPr>
        </p:pic>
        <p:sp>
          <p:nvSpPr>
            <p:cNvPr id="9" name="Rectangle 8">
              <a:extLst>
                <a:ext uri="{FF2B5EF4-FFF2-40B4-BE49-F238E27FC236}">
                  <a16:creationId xmlns:a16="http://schemas.microsoft.com/office/drawing/2014/main" id="{3EBDDAF9-19A1-4676-AD3F-5BDBB0EEDF41}"/>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20" name="Rectangle 19">
            <a:extLst>
              <a:ext uri="{FF2B5EF4-FFF2-40B4-BE49-F238E27FC236}">
                <a16:creationId xmlns:a16="http://schemas.microsoft.com/office/drawing/2014/main" id="{348D05BB-245B-4D0F-901D-21147B8E25B9}"/>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22" name="Title 4">
            <a:extLst>
              <a:ext uri="{FF2B5EF4-FFF2-40B4-BE49-F238E27FC236}">
                <a16:creationId xmlns:a16="http://schemas.microsoft.com/office/drawing/2014/main" id="{3181BA84-114B-498F-BD85-8BC22343F1CC}"/>
              </a:ext>
            </a:extLst>
          </p:cNvPr>
          <p:cNvSpPr>
            <a:spLocks noGrp="1"/>
          </p:cNvSpPr>
          <p:nvPr>
            <p:ph type="title"/>
          </p:nvPr>
        </p:nvSpPr>
        <p:spPr>
          <a:xfrm>
            <a:off x="418258" y="899106"/>
            <a:ext cx="11355486" cy="853440"/>
          </a:xfrm>
        </p:spPr>
        <p:txBody>
          <a:bodyPr>
            <a:normAutofit/>
          </a:bodyPr>
          <a:lstStyle/>
          <a:p>
            <a:pPr algn="ctr"/>
            <a:r>
              <a:rPr lang="en-US" b="1" dirty="0">
                <a:latin typeface="Gill Sans MT" panose="020B0502020104020203" pitchFamily="34" charset="0"/>
              </a:rPr>
              <a:t>Discussion</a:t>
            </a:r>
            <a:endParaRPr lang="en-ZA" b="1" dirty="0">
              <a:latin typeface="Gill Sans MT" panose="020B0502020104020203" pitchFamily="34" charset="0"/>
            </a:endParaRPr>
          </a:p>
        </p:txBody>
      </p:sp>
      <p:sp>
        <p:nvSpPr>
          <p:cNvPr id="11" name="Title 4">
            <a:extLst>
              <a:ext uri="{FF2B5EF4-FFF2-40B4-BE49-F238E27FC236}">
                <a16:creationId xmlns:a16="http://schemas.microsoft.com/office/drawing/2014/main" id="{EF71F7A9-83D5-4659-A293-13DA37B568A5}"/>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2: </a:t>
            </a:r>
            <a:r>
              <a:rPr lang="en-GB" sz="1400" b="1" i="1" dirty="0">
                <a:solidFill>
                  <a:schemeClr val="tx1">
                    <a:lumMod val="50000"/>
                    <a:lumOff val="50000"/>
                  </a:schemeClr>
                </a:solidFill>
                <a:effectLst/>
                <a:latin typeface="Gill Sans MT" panose="020B0502020104020203" pitchFamily="34" charset="0"/>
                <a:ea typeface="Calibri" panose="020F0502020204030204" pitchFamily="34" charset="0"/>
              </a:rPr>
              <a:t>THE DEVELOPMENT CONTEXT &amp; THE SDGs</a:t>
            </a:r>
            <a:endParaRPr lang="en-ZA" sz="1400" b="1" i="1" dirty="0">
              <a:solidFill>
                <a:schemeClr val="tx1">
                  <a:lumMod val="50000"/>
                  <a:lumOff val="50000"/>
                </a:schemeClr>
              </a:solidFill>
              <a:latin typeface="Gill Sans MT" panose="020B0502020104020203" pitchFamily="34" charset="0"/>
            </a:endParaRPr>
          </a:p>
        </p:txBody>
      </p:sp>
    </p:spTree>
    <p:extLst>
      <p:ext uri="{BB962C8B-B14F-4D97-AF65-F5344CB8AC3E}">
        <p14:creationId xmlns:p14="http://schemas.microsoft.com/office/powerpoint/2010/main" val="2339189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642248D-723A-45B1-916F-95BB77354777}"/>
              </a:ext>
            </a:extLst>
          </p:cNvPr>
          <p:cNvGrpSpPr/>
          <p:nvPr/>
        </p:nvGrpSpPr>
        <p:grpSpPr>
          <a:xfrm>
            <a:off x="-2" y="0"/>
            <a:ext cx="12192000" cy="6858000"/>
            <a:chOff x="285753" y="174978"/>
            <a:chExt cx="8572493" cy="6508044"/>
          </a:xfrm>
        </p:grpSpPr>
        <p:pic>
          <p:nvPicPr>
            <p:cNvPr id="7" name="Picture 6">
              <a:extLst>
                <a:ext uri="{FF2B5EF4-FFF2-40B4-BE49-F238E27FC236}">
                  <a16:creationId xmlns:a16="http://schemas.microsoft.com/office/drawing/2014/main" id="{8E957F0D-87B9-4FBF-B96E-68492C72B468}"/>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8" name="Picture 7">
              <a:extLst>
                <a:ext uri="{FF2B5EF4-FFF2-40B4-BE49-F238E27FC236}">
                  <a16:creationId xmlns:a16="http://schemas.microsoft.com/office/drawing/2014/main" id="{CA813BC6-8066-4E30-BDFD-18DB31AF9CB5}"/>
                </a:ext>
              </a:extLst>
            </p:cNvPr>
            <p:cNvPicPr>
              <a:picLocks noChangeAspect="1"/>
            </p:cNvPicPr>
            <p:nvPr/>
          </p:nvPicPr>
          <p:blipFill>
            <a:blip r:embed="rId2"/>
            <a:stretch>
              <a:fillRect/>
            </a:stretch>
          </p:blipFill>
          <p:spPr>
            <a:xfrm>
              <a:off x="285753" y="174978"/>
              <a:ext cx="4271206" cy="6508044"/>
            </a:xfrm>
            <a:prstGeom prst="rect">
              <a:avLst/>
            </a:prstGeom>
          </p:spPr>
        </p:pic>
        <p:sp>
          <p:nvSpPr>
            <p:cNvPr id="9" name="Rectangle 8">
              <a:extLst>
                <a:ext uri="{FF2B5EF4-FFF2-40B4-BE49-F238E27FC236}">
                  <a16:creationId xmlns:a16="http://schemas.microsoft.com/office/drawing/2014/main" id="{3EBDDAF9-19A1-4676-AD3F-5BDBB0EEDF41}"/>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20" name="Rectangle 19">
            <a:extLst>
              <a:ext uri="{FF2B5EF4-FFF2-40B4-BE49-F238E27FC236}">
                <a16:creationId xmlns:a16="http://schemas.microsoft.com/office/drawing/2014/main" id="{348D05BB-245B-4D0F-901D-21147B8E25B9}"/>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22" name="Title 4">
            <a:extLst>
              <a:ext uri="{FF2B5EF4-FFF2-40B4-BE49-F238E27FC236}">
                <a16:creationId xmlns:a16="http://schemas.microsoft.com/office/drawing/2014/main" id="{3181BA84-114B-498F-BD85-8BC22343F1CC}"/>
              </a:ext>
            </a:extLst>
          </p:cNvPr>
          <p:cNvSpPr>
            <a:spLocks noGrp="1"/>
          </p:cNvSpPr>
          <p:nvPr>
            <p:ph type="title"/>
          </p:nvPr>
        </p:nvSpPr>
        <p:spPr>
          <a:xfrm>
            <a:off x="1148316" y="1079863"/>
            <a:ext cx="9803219" cy="853440"/>
          </a:xfrm>
        </p:spPr>
        <p:txBody>
          <a:bodyPr>
            <a:normAutofit fontScale="90000"/>
          </a:bodyPr>
          <a:lstStyle/>
          <a:p>
            <a:pPr algn="ctr"/>
            <a:r>
              <a:rPr lang="en-US" b="1" dirty="0">
                <a:latin typeface="Gill Sans MT" panose="020B0502020104020203" pitchFamily="34" charset="0"/>
              </a:rPr>
              <a:t>The 17 Sustainable Development Goals (SDGs)</a:t>
            </a:r>
            <a:endParaRPr lang="en-ZA" b="1" dirty="0">
              <a:latin typeface="Gill Sans MT" panose="020B0502020104020203" pitchFamily="34" charset="0"/>
            </a:endParaRPr>
          </a:p>
        </p:txBody>
      </p:sp>
      <p:pic>
        <p:nvPicPr>
          <p:cNvPr id="11" name="Picture 10">
            <a:extLst>
              <a:ext uri="{FF2B5EF4-FFF2-40B4-BE49-F238E27FC236}">
                <a16:creationId xmlns:a16="http://schemas.microsoft.com/office/drawing/2014/main" id="{027ED271-78BD-CA4D-85BF-2FDAA274FA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229" b="8791"/>
          <a:stretch/>
        </p:blipFill>
        <p:spPr bwMode="auto">
          <a:xfrm>
            <a:off x="2230918" y="2087153"/>
            <a:ext cx="7730161" cy="4534807"/>
          </a:xfrm>
          <a:prstGeom prst="rect">
            <a:avLst/>
          </a:prstGeom>
          <a:ln>
            <a:noFill/>
          </a:ln>
          <a:extLst>
            <a:ext uri="{53640926-AAD7-44D8-BBD7-CCE9431645EC}">
              <a14:shadowObscured xmlns:a14="http://schemas.microsoft.com/office/drawing/2010/main"/>
            </a:ext>
          </a:extLst>
        </p:spPr>
      </p:pic>
      <p:sp>
        <p:nvSpPr>
          <p:cNvPr id="12" name="Title 4">
            <a:extLst>
              <a:ext uri="{FF2B5EF4-FFF2-40B4-BE49-F238E27FC236}">
                <a16:creationId xmlns:a16="http://schemas.microsoft.com/office/drawing/2014/main" id="{ACFA24A2-F428-4582-B690-2EF10B37DBE4}"/>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2: </a:t>
            </a:r>
            <a:r>
              <a:rPr lang="en-GB" sz="1400" b="1" i="1" dirty="0">
                <a:solidFill>
                  <a:schemeClr val="tx1">
                    <a:lumMod val="50000"/>
                    <a:lumOff val="50000"/>
                  </a:schemeClr>
                </a:solidFill>
                <a:effectLst/>
                <a:latin typeface="Gill Sans MT" panose="020B0502020104020203" pitchFamily="34" charset="0"/>
                <a:ea typeface="Calibri" panose="020F0502020204030204" pitchFamily="34" charset="0"/>
              </a:rPr>
              <a:t>THE DEVELOPMENT CONTEXT &amp; THE SDGs</a:t>
            </a:r>
            <a:endParaRPr lang="en-ZA" sz="1400" b="1" i="1" dirty="0">
              <a:solidFill>
                <a:schemeClr val="tx1">
                  <a:lumMod val="50000"/>
                  <a:lumOff val="50000"/>
                </a:schemeClr>
              </a:solidFill>
              <a:latin typeface="Gill Sans MT" panose="020B0502020104020203" pitchFamily="34" charset="0"/>
            </a:endParaRPr>
          </a:p>
        </p:txBody>
      </p:sp>
    </p:spTree>
    <p:extLst>
      <p:ext uri="{BB962C8B-B14F-4D97-AF65-F5344CB8AC3E}">
        <p14:creationId xmlns:p14="http://schemas.microsoft.com/office/powerpoint/2010/main" val="242500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642248D-723A-45B1-916F-95BB77354777}"/>
              </a:ext>
            </a:extLst>
          </p:cNvPr>
          <p:cNvGrpSpPr/>
          <p:nvPr/>
        </p:nvGrpSpPr>
        <p:grpSpPr>
          <a:xfrm>
            <a:off x="0" y="0"/>
            <a:ext cx="12192000" cy="6858000"/>
            <a:chOff x="285753" y="174978"/>
            <a:chExt cx="8572493" cy="6508044"/>
          </a:xfrm>
        </p:grpSpPr>
        <p:pic>
          <p:nvPicPr>
            <p:cNvPr id="7" name="Picture 6">
              <a:extLst>
                <a:ext uri="{FF2B5EF4-FFF2-40B4-BE49-F238E27FC236}">
                  <a16:creationId xmlns:a16="http://schemas.microsoft.com/office/drawing/2014/main" id="{8E957F0D-87B9-4FBF-B96E-68492C72B468}"/>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8" name="Picture 7">
              <a:extLst>
                <a:ext uri="{FF2B5EF4-FFF2-40B4-BE49-F238E27FC236}">
                  <a16:creationId xmlns:a16="http://schemas.microsoft.com/office/drawing/2014/main" id="{CA813BC6-8066-4E30-BDFD-18DB31AF9CB5}"/>
                </a:ext>
              </a:extLst>
            </p:cNvPr>
            <p:cNvPicPr>
              <a:picLocks noChangeAspect="1"/>
            </p:cNvPicPr>
            <p:nvPr/>
          </p:nvPicPr>
          <p:blipFill>
            <a:blip r:embed="rId2"/>
            <a:stretch>
              <a:fillRect/>
            </a:stretch>
          </p:blipFill>
          <p:spPr>
            <a:xfrm>
              <a:off x="285753" y="174978"/>
              <a:ext cx="4271206" cy="6508044"/>
            </a:xfrm>
            <a:prstGeom prst="rect">
              <a:avLst/>
            </a:prstGeom>
          </p:spPr>
        </p:pic>
        <p:sp>
          <p:nvSpPr>
            <p:cNvPr id="9" name="Rectangle 8">
              <a:extLst>
                <a:ext uri="{FF2B5EF4-FFF2-40B4-BE49-F238E27FC236}">
                  <a16:creationId xmlns:a16="http://schemas.microsoft.com/office/drawing/2014/main" id="{3EBDDAF9-19A1-4676-AD3F-5BDBB0EEDF41}"/>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20" name="Rectangle 19">
            <a:extLst>
              <a:ext uri="{FF2B5EF4-FFF2-40B4-BE49-F238E27FC236}">
                <a16:creationId xmlns:a16="http://schemas.microsoft.com/office/drawing/2014/main" id="{348D05BB-245B-4D0F-901D-21147B8E25B9}"/>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22" name="Title 4">
            <a:extLst>
              <a:ext uri="{FF2B5EF4-FFF2-40B4-BE49-F238E27FC236}">
                <a16:creationId xmlns:a16="http://schemas.microsoft.com/office/drawing/2014/main" id="{3181BA84-114B-498F-BD85-8BC22343F1CC}"/>
              </a:ext>
            </a:extLst>
          </p:cNvPr>
          <p:cNvSpPr>
            <a:spLocks noGrp="1"/>
          </p:cNvSpPr>
          <p:nvPr>
            <p:ph type="title"/>
          </p:nvPr>
        </p:nvSpPr>
        <p:spPr>
          <a:xfrm>
            <a:off x="594185" y="1079863"/>
            <a:ext cx="10857079" cy="853440"/>
          </a:xfrm>
        </p:spPr>
        <p:txBody>
          <a:bodyPr>
            <a:normAutofit fontScale="90000"/>
          </a:bodyPr>
          <a:lstStyle/>
          <a:p>
            <a:pPr algn="ctr"/>
            <a:r>
              <a:rPr lang="en-US" b="1" dirty="0">
                <a:latin typeface="Gill Sans MT" panose="020B0502020104020203" pitchFamily="34" charset="0"/>
              </a:rPr>
              <a:t>Links between Environment, Society and Government</a:t>
            </a:r>
            <a:endParaRPr lang="en-ZA" b="1" dirty="0">
              <a:latin typeface="Gill Sans MT" panose="020B0502020104020203" pitchFamily="34" charset="0"/>
            </a:endParaRPr>
          </a:p>
        </p:txBody>
      </p:sp>
      <p:pic>
        <p:nvPicPr>
          <p:cNvPr id="11" name="Picture 3">
            <a:extLst>
              <a:ext uri="{FF2B5EF4-FFF2-40B4-BE49-F238E27FC236}">
                <a16:creationId xmlns:a16="http://schemas.microsoft.com/office/drawing/2014/main" id="{6006C20C-AF19-D049-A80B-B69780C687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3076" y="2224885"/>
            <a:ext cx="6762342" cy="4029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id="{2968D863-35C1-0B46-BF1D-E8082526B784}"/>
              </a:ext>
            </a:extLst>
          </p:cNvPr>
          <p:cNvSpPr txBox="1"/>
          <p:nvPr/>
        </p:nvSpPr>
        <p:spPr>
          <a:xfrm>
            <a:off x="594185" y="5966854"/>
            <a:ext cx="3359148" cy="287771"/>
          </a:xfrm>
          <a:prstGeom prst="rect">
            <a:avLst/>
          </a:prstGeom>
          <a:noFill/>
        </p:spPr>
        <p:txBody>
          <a:bodyPr wrap="square" rtlCol="0">
            <a:spAutoFit/>
          </a:bodyPr>
          <a:lstStyle/>
          <a:p>
            <a:r>
              <a:rPr lang="en-GB" sz="1270" dirty="0">
                <a:latin typeface="Arial" panose="020B0604020202020204" pitchFamily="34" charset="0"/>
                <a:cs typeface="Arial" panose="020B0604020202020204" pitchFamily="34" charset="0"/>
              </a:rPr>
              <a:t>Source: CISL</a:t>
            </a:r>
            <a:r>
              <a:rPr lang="en-GB" sz="1270" i="1" dirty="0">
                <a:latin typeface="Arial" panose="020B0604020202020204" pitchFamily="34" charset="0"/>
                <a:cs typeface="Arial" panose="020B0604020202020204" pitchFamily="34" charset="0"/>
              </a:rPr>
              <a:t> (2017)</a:t>
            </a:r>
            <a:endParaRPr lang="en-GB" sz="1270" dirty="0">
              <a:latin typeface="Arial" panose="020B0604020202020204" pitchFamily="34" charset="0"/>
              <a:cs typeface="Arial" panose="020B0604020202020204" pitchFamily="34" charset="0"/>
            </a:endParaRPr>
          </a:p>
        </p:txBody>
      </p:sp>
      <p:sp>
        <p:nvSpPr>
          <p:cNvPr id="13" name="Title 4">
            <a:extLst>
              <a:ext uri="{FF2B5EF4-FFF2-40B4-BE49-F238E27FC236}">
                <a16:creationId xmlns:a16="http://schemas.microsoft.com/office/drawing/2014/main" id="{06A88093-89A2-4EA4-8E3D-32E3A0AAB03A}"/>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2: </a:t>
            </a:r>
            <a:r>
              <a:rPr lang="en-GB" sz="1400" b="1" i="1" dirty="0">
                <a:solidFill>
                  <a:schemeClr val="tx1">
                    <a:lumMod val="50000"/>
                    <a:lumOff val="50000"/>
                  </a:schemeClr>
                </a:solidFill>
                <a:effectLst/>
                <a:latin typeface="Gill Sans MT" panose="020B0502020104020203" pitchFamily="34" charset="0"/>
                <a:ea typeface="Calibri" panose="020F0502020204030204" pitchFamily="34" charset="0"/>
              </a:rPr>
              <a:t>THE DEVELOPMENT CONTEXT &amp; THE SDGs</a:t>
            </a:r>
            <a:endParaRPr lang="en-ZA" sz="1400" b="1" i="1" dirty="0">
              <a:solidFill>
                <a:schemeClr val="tx1">
                  <a:lumMod val="50000"/>
                  <a:lumOff val="50000"/>
                </a:schemeClr>
              </a:solidFill>
              <a:latin typeface="Gill Sans MT" panose="020B0502020104020203" pitchFamily="34" charset="0"/>
            </a:endParaRPr>
          </a:p>
        </p:txBody>
      </p:sp>
    </p:spTree>
    <p:extLst>
      <p:ext uri="{BB962C8B-B14F-4D97-AF65-F5344CB8AC3E}">
        <p14:creationId xmlns:p14="http://schemas.microsoft.com/office/powerpoint/2010/main" val="14823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642248D-723A-45B1-916F-95BB77354777}"/>
              </a:ext>
            </a:extLst>
          </p:cNvPr>
          <p:cNvGrpSpPr/>
          <p:nvPr/>
        </p:nvGrpSpPr>
        <p:grpSpPr>
          <a:xfrm>
            <a:off x="0" y="0"/>
            <a:ext cx="12192000" cy="6858000"/>
            <a:chOff x="285753" y="174978"/>
            <a:chExt cx="8572493" cy="6508044"/>
          </a:xfrm>
        </p:grpSpPr>
        <p:pic>
          <p:nvPicPr>
            <p:cNvPr id="7" name="Picture 6">
              <a:extLst>
                <a:ext uri="{FF2B5EF4-FFF2-40B4-BE49-F238E27FC236}">
                  <a16:creationId xmlns:a16="http://schemas.microsoft.com/office/drawing/2014/main" id="{8E957F0D-87B9-4FBF-B96E-68492C72B468}"/>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8" name="Picture 7">
              <a:extLst>
                <a:ext uri="{FF2B5EF4-FFF2-40B4-BE49-F238E27FC236}">
                  <a16:creationId xmlns:a16="http://schemas.microsoft.com/office/drawing/2014/main" id="{CA813BC6-8066-4E30-BDFD-18DB31AF9CB5}"/>
                </a:ext>
              </a:extLst>
            </p:cNvPr>
            <p:cNvPicPr>
              <a:picLocks noChangeAspect="1"/>
            </p:cNvPicPr>
            <p:nvPr/>
          </p:nvPicPr>
          <p:blipFill>
            <a:blip r:embed="rId2"/>
            <a:stretch>
              <a:fillRect/>
            </a:stretch>
          </p:blipFill>
          <p:spPr>
            <a:xfrm>
              <a:off x="285753" y="174978"/>
              <a:ext cx="4271206" cy="6508044"/>
            </a:xfrm>
            <a:prstGeom prst="rect">
              <a:avLst/>
            </a:prstGeom>
          </p:spPr>
        </p:pic>
        <p:sp>
          <p:nvSpPr>
            <p:cNvPr id="9" name="Rectangle 8">
              <a:extLst>
                <a:ext uri="{FF2B5EF4-FFF2-40B4-BE49-F238E27FC236}">
                  <a16:creationId xmlns:a16="http://schemas.microsoft.com/office/drawing/2014/main" id="{3EBDDAF9-19A1-4676-AD3F-5BDBB0EEDF41}"/>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20" name="Rectangle 19">
            <a:extLst>
              <a:ext uri="{FF2B5EF4-FFF2-40B4-BE49-F238E27FC236}">
                <a16:creationId xmlns:a16="http://schemas.microsoft.com/office/drawing/2014/main" id="{348D05BB-245B-4D0F-901D-21147B8E25B9}"/>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22" name="Title 4">
            <a:extLst>
              <a:ext uri="{FF2B5EF4-FFF2-40B4-BE49-F238E27FC236}">
                <a16:creationId xmlns:a16="http://schemas.microsoft.com/office/drawing/2014/main" id="{3181BA84-114B-498F-BD85-8BC22343F1CC}"/>
              </a:ext>
            </a:extLst>
          </p:cNvPr>
          <p:cNvSpPr>
            <a:spLocks noGrp="1"/>
          </p:cNvSpPr>
          <p:nvPr>
            <p:ph type="title"/>
          </p:nvPr>
        </p:nvSpPr>
        <p:spPr>
          <a:xfrm>
            <a:off x="893045" y="1079863"/>
            <a:ext cx="10115027" cy="853440"/>
          </a:xfrm>
        </p:spPr>
        <p:txBody>
          <a:bodyPr>
            <a:normAutofit fontScale="90000"/>
          </a:bodyPr>
          <a:lstStyle/>
          <a:p>
            <a:pPr algn="ctr"/>
            <a:r>
              <a:rPr lang="en-US" b="1" dirty="0">
                <a:latin typeface="Gill Sans MT" panose="020B0502020104020203" pitchFamily="34" charset="0"/>
              </a:rPr>
              <a:t>Links between Environment, Society and Government</a:t>
            </a:r>
            <a:endParaRPr lang="en-ZA" b="1" dirty="0">
              <a:latin typeface="Gill Sans MT" panose="020B0502020104020203" pitchFamily="34" charset="0"/>
            </a:endParaRPr>
          </a:p>
        </p:txBody>
      </p:sp>
      <p:sp>
        <p:nvSpPr>
          <p:cNvPr id="11" name="TextBox 10">
            <a:extLst>
              <a:ext uri="{FF2B5EF4-FFF2-40B4-BE49-F238E27FC236}">
                <a16:creationId xmlns:a16="http://schemas.microsoft.com/office/drawing/2014/main" id="{FC25D208-9119-984B-A96F-0A3205387157}"/>
              </a:ext>
            </a:extLst>
          </p:cNvPr>
          <p:cNvSpPr txBox="1"/>
          <p:nvPr/>
        </p:nvSpPr>
        <p:spPr>
          <a:xfrm>
            <a:off x="1141142" y="2112943"/>
            <a:ext cx="9480783" cy="4062651"/>
          </a:xfrm>
          <a:prstGeom prst="rect">
            <a:avLst/>
          </a:prstGeom>
          <a:noFill/>
        </p:spPr>
        <p:txBody>
          <a:bodyPr wrap="square" rtlCol="0">
            <a:spAutoFit/>
          </a:bodyPr>
          <a:lstStyle/>
          <a:p>
            <a:pPr marL="171450" indent="-171450">
              <a:buFont typeface="Arial" panose="020B0604020202020204" pitchFamily="34" charset="0"/>
              <a:buChar char="•"/>
            </a:pPr>
            <a:r>
              <a:rPr lang="en-GB" sz="2000" dirty="0"/>
              <a:t>Crucial we start with a shared conceptual understanding of how the environment, economic and society are linked</a:t>
            </a:r>
          </a:p>
          <a:p>
            <a:pPr marL="171450" indent="-171450">
              <a:buFont typeface="Arial" panose="020B0604020202020204" pitchFamily="34" charset="0"/>
              <a:buChar char="•"/>
            </a:pPr>
            <a:endParaRPr lang="en-GB" sz="2000" dirty="0"/>
          </a:p>
          <a:p>
            <a:pPr marL="171450" indent="-171450">
              <a:buFont typeface="Arial" panose="020B0604020202020204" pitchFamily="34" charset="0"/>
              <a:buChar char="•"/>
            </a:pPr>
            <a:r>
              <a:rPr lang="en-GB" sz="2000" dirty="0"/>
              <a:t>Easy to think economy is separate and distinct from society and the environment especially, but in practice there are deep interdependencies</a:t>
            </a:r>
          </a:p>
          <a:p>
            <a:pPr marL="171450" indent="-171450">
              <a:buFont typeface="Arial" panose="020B0604020202020204" pitchFamily="34" charset="0"/>
              <a:buChar char="•"/>
            </a:pPr>
            <a:endParaRPr lang="en-GB" sz="2000" dirty="0"/>
          </a:p>
          <a:p>
            <a:pPr marL="171450" indent="-171450">
              <a:buFont typeface="Arial" panose="020B0604020202020204" pitchFamily="34" charset="0"/>
              <a:buChar char="•"/>
            </a:pPr>
            <a:r>
              <a:rPr lang="en-GB" sz="2000" dirty="0"/>
              <a:t>The natural environment is the foundation – providing natural resources and ecosystem services, e.g. a stable climate, rainfall cycles for agriculture  -  </a:t>
            </a:r>
            <a:r>
              <a:rPr lang="en-GB" sz="2000" b="1" dirty="0"/>
              <a:t>We all depend on the natural environment</a:t>
            </a:r>
          </a:p>
          <a:p>
            <a:pPr marL="171450" indent="-171450">
              <a:buFont typeface="Arial" panose="020B0604020202020204" pitchFamily="34" charset="0"/>
              <a:buChar char="•"/>
            </a:pPr>
            <a:endParaRPr lang="en-GB" sz="2000" b="1" dirty="0"/>
          </a:p>
          <a:p>
            <a:pPr marL="171450" indent="-171450">
              <a:buFont typeface="Arial" panose="020B0604020202020204" pitchFamily="34" charset="0"/>
              <a:buChar char="•"/>
            </a:pPr>
            <a:r>
              <a:rPr lang="en-GB" sz="2000" dirty="0"/>
              <a:t>Societies have constructed economic systems to provide a means of exchanging goods and services we need</a:t>
            </a:r>
          </a:p>
          <a:p>
            <a:pPr marL="171450" indent="-171450">
              <a:buFont typeface="Arial" panose="020B0604020202020204" pitchFamily="34" charset="0"/>
              <a:buChar char="•"/>
            </a:pPr>
            <a:endParaRPr lang="en-GB" sz="2000" dirty="0"/>
          </a:p>
        </p:txBody>
      </p:sp>
      <p:sp>
        <p:nvSpPr>
          <p:cNvPr id="12" name="Title 4">
            <a:extLst>
              <a:ext uri="{FF2B5EF4-FFF2-40B4-BE49-F238E27FC236}">
                <a16:creationId xmlns:a16="http://schemas.microsoft.com/office/drawing/2014/main" id="{E83E2377-79FE-4626-95B6-E2DF69F95E65}"/>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2: </a:t>
            </a:r>
            <a:r>
              <a:rPr lang="en-GB" sz="1400" b="1" i="1" dirty="0">
                <a:solidFill>
                  <a:schemeClr val="tx1">
                    <a:lumMod val="50000"/>
                    <a:lumOff val="50000"/>
                  </a:schemeClr>
                </a:solidFill>
                <a:effectLst/>
                <a:latin typeface="Gill Sans MT" panose="020B0502020104020203" pitchFamily="34" charset="0"/>
                <a:ea typeface="Calibri" panose="020F0502020204030204" pitchFamily="34" charset="0"/>
              </a:rPr>
              <a:t>THE DEVELOPMENT CONTEXT &amp; THE SDGs</a:t>
            </a:r>
            <a:endParaRPr lang="en-ZA" sz="1400" b="1" i="1" dirty="0">
              <a:solidFill>
                <a:schemeClr val="tx1">
                  <a:lumMod val="50000"/>
                  <a:lumOff val="50000"/>
                </a:schemeClr>
              </a:solidFill>
              <a:latin typeface="Gill Sans MT" panose="020B0502020104020203" pitchFamily="34" charset="0"/>
            </a:endParaRPr>
          </a:p>
        </p:txBody>
      </p:sp>
    </p:spTree>
    <p:extLst>
      <p:ext uri="{BB962C8B-B14F-4D97-AF65-F5344CB8AC3E}">
        <p14:creationId xmlns:p14="http://schemas.microsoft.com/office/powerpoint/2010/main" val="26786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2" end="2"/>
                                            </p:txEl>
                                          </p:spTgt>
                                        </p:tgtEl>
                                        <p:attrNameLst>
                                          <p:attrName>style.visibility</p:attrName>
                                        </p:attrNameLst>
                                      </p:cBhvr>
                                      <p:to>
                                        <p:strVal val="visible"/>
                                      </p:to>
                                    </p:set>
                                    <p:animEffect transition="in" filter="fade">
                                      <p:cBhvr>
                                        <p:cTn id="10" dur="500"/>
                                        <p:tgtEl>
                                          <p:spTgt spid="11">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animEffect transition="in" filter="fade">
                                      <p:cBhvr>
                                        <p:cTn id="15" dur="500"/>
                                        <p:tgtEl>
                                          <p:spTgt spid="11">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xEl>
                                              <p:pRg st="6" end="6"/>
                                            </p:txEl>
                                          </p:spTgt>
                                        </p:tgtEl>
                                        <p:attrNameLst>
                                          <p:attrName>style.visibility</p:attrName>
                                        </p:attrNameLst>
                                      </p:cBhvr>
                                      <p:to>
                                        <p:strVal val="visible"/>
                                      </p:to>
                                    </p:set>
                                    <p:animEffect transition="in" filter="fade">
                                      <p:cBhvr>
                                        <p:cTn id="20"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642248D-723A-45B1-916F-95BB77354777}"/>
              </a:ext>
            </a:extLst>
          </p:cNvPr>
          <p:cNvGrpSpPr/>
          <p:nvPr/>
        </p:nvGrpSpPr>
        <p:grpSpPr>
          <a:xfrm>
            <a:off x="0" y="0"/>
            <a:ext cx="12192000" cy="6858000"/>
            <a:chOff x="285753" y="174978"/>
            <a:chExt cx="8572493" cy="6508044"/>
          </a:xfrm>
        </p:grpSpPr>
        <p:pic>
          <p:nvPicPr>
            <p:cNvPr id="7" name="Picture 6">
              <a:extLst>
                <a:ext uri="{FF2B5EF4-FFF2-40B4-BE49-F238E27FC236}">
                  <a16:creationId xmlns:a16="http://schemas.microsoft.com/office/drawing/2014/main" id="{8E957F0D-87B9-4FBF-B96E-68492C72B468}"/>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8" name="Picture 7">
              <a:extLst>
                <a:ext uri="{FF2B5EF4-FFF2-40B4-BE49-F238E27FC236}">
                  <a16:creationId xmlns:a16="http://schemas.microsoft.com/office/drawing/2014/main" id="{CA813BC6-8066-4E30-BDFD-18DB31AF9CB5}"/>
                </a:ext>
              </a:extLst>
            </p:cNvPr>
            <p:cNvPicPr>
              <a:picLocks noChangeAspect="1"/>
            </p:cNvPicPr>
            <p:nvPr/>
          </p:nvPicPr>
          <p:blipFill>
            <a:blip r:embed="rId2"/>
            <a:stretch>
              <a:fillRect/>
            </a:stretch>
          </p:blipFill>
          <p:spPr>
            <a:xfrm>
              <a:off x="285753" y="174978"/>
              <a:ext cx="4271206" cy="6508044"/>
            </a:xfrm>
            <a:prstGeom prst="rect">
              <a:avLst/>
            </a:prstGeom>
          </p:spPr>
        </p:pic>
        <p:sp>
          <p:nvSpPr>
            <p:cNvPr id="9" name="Rectangle 8">
              <a:extLst>
                <a:ext uri="{FF2B5EF4-FFF2-40B4-BE49-F238E27FC236}">
                  <a16:creationId xmlns:a16="http://schemas.microsoft.com/office/drawing/2014/main" id="{3EBDDAF9-19A1-4676-AD3F-5BDBB0EEDF41}"/>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20" name="Rectangle 19">
            <a:extLst>
              <a:ext uri="{FF2B5EF4-FFF2-40B4-BE49-F238E27FC236}">
                <a16:creationId xmlns:a16="http://schemas.microsoft.com/office/drawing/2014/main" id="{348D05BB-245B-4D0F-901D-21147B8E25B9}"/>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22" name="Title 4">
            <a:extLst>
              <a:ext uri="{FF2B5EF4-FFF2-40B4-BE49-F238E27FC236}">
                <a16:creationId xmlns:a16="http://schemas.microsoft.com/office/drawing/2014/main" id="{3181BA84-114B-498F-BD85-8BC22343F1CC}"/>
              </a:ext>
            </a:extLst>
          </p:cNvPr>
          <p:cNvSpPr>
            <a:spLocks noGrp="1"/>
          </p:cNvSpPr>
          <p:nvPr>
            <p:ph type="title"/>
          </p:nvPr>
        </p:nvSpPr>
        <p:spPr>
          <a:xfrm>
            <a:off x="893045" y="1079863"/>
            <a:ext cx="10115027" cy="853440"/>
          </a:xfrm>
        </p:spPr>
        <p:txBody>
          <a:bodyPr>
            <a:normAutofit fontScale="90000"/>
          </a:bodyPr>
          <a:lstStyle/>
          <a:p>
            <a:pPr algn="ctr"/>
            <a:r>
              <a:rPr lang="en-US" b="1" dirty="0">
                <a:latin typeface="Gill Sans MT" panose="020B0502020104020203" pitchFamily="34" charset="0"/>
              </a:rPr>
              <a:t>Links between Environment, Society and Government</a:t>
            </a:r>
            <a:endParaRPr lang="en-ZA" b="1" dirty="0">
              <a:latin typeface="Gill Sans MT" panose="020B0502020104020203" pitchFamily="34" charset="0"/>
            </a:endParaRPr>
          </a:p>
        </p:txBody>
      </p:sp>
      <p:sp>
        <p:nvSpPr>
          <p:cNvPr id="11" name="TextBox 10">
            <a:extLst>
              <a:ext uri="{FF2B5EF4-FFF2-40B4-BE49-F238E27FC236}">
                <a16:creationId xmlns:a16="http://schemas.microsoft.com/office/drawing/2014/main" id="{FC25D208-9119-984B-A96F-0A3205387157}"/>
              </a:ext>
            </a:extLst>
          </p:cNvPr>
          <p:cNvSpPr txBox="1"/>
          <p:nvPr/>
        </p:nvSpPr>
        <p:spPr>
          <a:xfrm>
            <a:off x="1334214" y="2436309"/>
            <a:ext cx="9480783" cy="2554545"/>
          </a:xfrm>
          <a:prstGeom prst="rect">
            <a:avLst/>
          </a:prstGeom>
          <a:noFill/>
        </p:spPr>
        <p:txBody>
          <a:bodyPr wrap="square" rtlCol="0">
            <a:spAutoFit/>
          </a:bodyPr>
          <a:lstStyle/>
          <a:p>
            <a:pPr marL="171450" indent="-171450">
              <a:buFont typeface="Arial" panose="020B0604020202020204" pitchFamily="34" charset="0"/>
              <a:buChar char="•"/>
            </a:pPr>
            <a:r>
              <a:rPr lang="en-GB" sz="2000" dirty="0"/>
              <a:t>Economies are dependent on society’s being able to provide skills and labour</a:t>
            </a:r>
          </a:p>
          <a:p>
            <a:pPr marL="171450" indent="-171450">
              <a:buFont typeface="Arial" panose="020B0604020202020204" pitchFamily="34" charset="0"/>
              <a:buChar char="•"/>
            </a:pPr>
            <a:endParaRPr lang="en-GB" sz="2000" dirty="0"/>
          </a:p>
          <a:p>
            <a:pPr marL="171450" indent="-171450">
              <a:buFont typeface="Arial" panose="020B0604020202020204" pitchFamily="34" charset="0"/>
              <a:buChar char="•"/>
            </a:pPr>
            <a:r>
              <a:rPr lang="en-GB" sz="2000" dirty="0"/>
              <a:t>Economic activity in turn has impacts on societies (e.g. wealth creation) and the environment (e.g. pollution)</a:t>
            </a:r>
          </a:p>
          <a:p>
            <a:pPr marL="171450" indent="-1714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Recognising interdependencies is key  DRF and dev – shock of natural disasters can affect all of these flows of interdependency at </a:t>
            </a:r>
            <a:r>
              <a:rPr lang="en-GB" sz="2000" b="1" dirty="0"/>
              <a:t>once</a:t>
            </a:r>
            <a:r>
              <a:rPr lang="en-GB" sz="2000" dirty="0"/>
              <a:t>: it should not surprise us that managing disasters is core to managing SD</a:t>
            </a:r>
            <a:endParaRPr lang="en-ZA" sz="2000" dirty="0"/>
          </a:p>
        </p:txBody>
      </p:sp>
      <p:sp>
        <p:nvSpPr>
          <p:cNvPr id="12" name="Title 4">
            <a:extLst>
              <a:ext uri="{FF2B5EF4-FFF2-40B4-BE49-F238E27FC236}">
                <a16:creationId xmlns:a16="http://schemas.microsoft.com/office/drawing/2014/main" id="{0DED90F6-C433-497D-9AF5-E752A2829DD0}"/>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2: </a:t>
            </a:r>
            <a:r>
              <a:rPr lang="en-GB" sz="1400" b="1" i="1" dirty="0">
                <a:solidFill>
                  <a:schemeClr val="tx1">
                    <a:lumMod val="50000"/>
                    <a:lumOff val="50000"/>
                  </a:schemeClr>
                </a:solidFill>
                <a:effectLst/>
                <a:latin typeface="Gill Sans MT" panose="020B0502020104020203" pitchFamily="34" charset="0"/>
                <a:ea typeface="Calibri" panose="020F0502020204030204" pitchFamily="34" charset="0"/>
              </a:rPr>
              <a:t>THE DEVELOPMENT CONTEXT &amp; THE SDGs</a:t>
            </a:r>
            <a:endParaRPr lang="en-ZA" sz="1400" b="1" i="1" dirty="0">
              <a:solidFill>
                <a:schemeClr val="tx1">
                  <a:lumMod val="50000"/>
                  <a:lumOff val="50000"/>
                </a:schemeClr>
              </a:solidFill>
              <a:latin typeface="Gill Sans MT" panose="020B0502020104020203" pitchFamily="34" charset="0"/>
            </a:endParaRPr>
          </a:p>
        </p:txBody>
      </p:sp>
    </p:spTree>
    <p:extLst>
      <p:ext uri="{BB962C8B-B14F-4D97-AF65-F5344CB8AC3E}">
        <p14:creationId xmlns:p14="http://schemas.microsoft.com/office/powerpoint/2010/main" val="69364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642248D-723A-45B1-916F-95BB77354777}"/>
              </a:ext>
            </a:extLst>
          </p:cNvPr>
          <p:cNvGrpSpPr/>
          <p:nvPr/>
        </p:nvGrpSpPr>
        <p:grpSpPr>
          <a:xfrm>
            <a:off x="0" y="0"/>
            <a:ext cx="12192000" cy="6858000"/>
            <a:chOff x="285753" y="174978"/>
            <a:chExt cx="8572493" cy="6508044"/>
          </a:xfrm>
        </p:grpSpPr>
        <p:pic>
          <p:nvPicPr>
            <p:cNvPr id="7" name="Picture 6">
              <a:extLst>
                <a:ext uri="{FF2B5EF4-FFF2-40B4-BE49-F238E27FC236}">
                  <a16:creationId xmlns:a16="http://schemas.microsoft.com/office/drawing/2014/main" id="{8E957F0D-87B9-4FBF-B96E-68492C72B468}"/>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8" name="Picture 7">
              <a:extLst>
                <a:ext uri="{FF2B5EF4-FFF2-40B4-BE49-F238E27FC236}">
                  <a16:creationId xmlns:a16="http://schemas.microsoft.com/office/drawing/2014/main" id="{CA813BC6-8066-4E30-BDFD-18DB31AF9CB5}"/>
                </a:ext>
              </a:extLst>
            </p:cNvPr>
            <p:cNvPicPr>
              <a:picLocks noChangeAspect="1"/>
            </p:cNvPicPr>
            <p:nvPr/>
          </p:nvPicPr>
          <p:blipFill>
            <a:blip r:embed="rId2"/>
            <a:stretch>
              <a:fillRect/>
            </a:stretch>
          </p:blipFill>
          <p:spPr>
            <a:xfrm>
              <a:off x="285753" y="174978"/>
              <a:ext cx="4271206" cy="6508044"/>
            </a:xfrm>
            <a:prstGeom prst="rect">
              <a:avLst/>
            </a:prstGeom>
          </p:spPr>
        </p:pic>
        <p:sp>
          <p:nvSpPr>
            <p:cNvPr id="9" name="Rectangle 8">
              <a:extLst>
                <a:ext uri="{FF2B5EF4-FFF2-40B4-BE49-F238E27FC236}">
                  <a16:creationId xmlns:a16="http://schemas.microsoft.com/office/drawing/2014/main" id="{3EBDDAF9-19A1-4676-AD3F-5BDBB0EEDF41}"/>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20" name="Rectangle 19">
            <a:extLst>
              <a:ext uri="{FF2B5EF4-FFF2-40B4-BE49-F238E27FC236}">
                <a16:creationId xmlns:a16="http://schemas.microsoft.com/office/drawing/2014/main" id="{348D05BB-245B-4D0F-901D-21147B8E25B9}"/>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22" name="Title 4">
            <a:extLst>
              <a:ext uri="{FF2B5EF4-FFF2-40B4-BE49-F238E27FC236}">
                <a16:creationId xmlns:a16="http://schemas.microsoft.com/office/drawing/2014/main" id="{3181BA84-114B-498F-BD85-8BC22343F1CC}"/>
              </a:ext>
            </a:extLst>
          </p:cNvPr>
          <p:cNvSpPr>
            <a:spLocks noGrp="1"/>
          </p:cNvSpPr>
          <p:nvPr>
            <p:ph type="title"/>
          </p:nvPr>
        </p:nvSpPr>
        <p:spPr>
          <a:xfrm>
            <a:off x="1818174" y="899106"/>
            <a:ext cx="8555653" cy="853440"/>
          </a:xfrm>
        </p:spPr>
        <p:txBody>
          <a:bodyPr>
            <a:normAutofit/>
          </a:bodyPr>
          <a:lstStyle/>
          <a:p>
            <a:pPr algn="ctr"/>
            <a:r>
              <a:rPr lang="en-US" b="1" dirty="0">
                <a:latin typeface="Gill Sans MT" panose="020B0502020104020203" pitchFamily="34" charset="0"/>
              </a:rPr>
              <a:t>ESG and the SDGs</a:t>
            </a:r>
            <a:endParaRPr lang="en-ZA" b="1" dirty="0">
              <a:latin typeface="Gill Sans MT" panose="020B0502020104020203" pitchFamily="34" charset="0"/>
            </a:endParaRPr>
          </a:p>
        </p:txBody>
      </p:sp>
      <p:pic>
        <p:nvPicPr>
          <p:cNvPr id="11" name="Picture 3">
            <a:extLst>
              <a:ext uri="{FF2B5EF4-FFF2-40B4-BE49-F238E27FC236}">
                <a16:creationId xmlns:a16="http://schemas.microsoft.com/office/drawing/2014/main" id="{6532C1BD-C5BB-4E46-9A05-38D524B96F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0999" y="1606732"/>
            <a:ext cx="4787214" cy="4857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4">
            <a:extLst>
              <a:ext uri="{FF2B5EF4-FFF2-40B4-BE49-F238E27FC236}">
                <a16:creationId xmlns:a16="http://schemas.microsoft.com/office/drawing/2014/main" id="{17F5872C-8794-42CE-B9D3-FD6DD1E12885}"/>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2: </a:t>
            </a:r>
            <a:r>
              <a:rPr lang="en-GB" sz="1400" b="1" i="1" dirty="0">
                <a:solidFill>
                  <a:schemeClr val="tx1">
                    <a:lumMod val="50000"/>
                    <a:lumOff val="50000"/>
                  </a:schemeClr>
                </a:solidFill>
                <a:effectLst/>
                <a:latin typeface="Gill Sans MT" panose="020B0502020104020203" pitchFamily="34" charset="0"/>
                <a:ea typeface="Calibri" panose="020F0502020204030204" pitchFamily="34" charset="0"/>
              </a:rPr>
              <a:t>THE DEVELOPMENT CONTEXT &amp; THE SDGs</a:t>
            </a:r>
            <a:endParaRPr lang="en-ZA" sz="1400" b="1" i="1" dirty="0">
              <a:solidFill>
                <a:schemeClr val="tx1">
                  <a:lumMod val="50000"/>
                  <a:lumOff val="50000"/>
                </a:schemeClr>
              </a:solidFill>
              <a:latin typeface="Gill Sans MT" panose="020B0502020104020203" pitchFamily="34" charset="0"/>
            </a:endParaRPr>
          </a:p>
        </p:txBody>
      </p:sp>
    </p:spTree>
    <p:extLst>
      <p:ext uri="{BB962C8B-B14F-4D97-AF65-F5344CB8AC3E}">
        <p14:creationId xmlns:p14="http://schemas.microsoft.com/office/powerpoint/2010/main" val="70983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642248D-723A-45B1-916F-95BB77354777}"/>
              </a:ext>
            </a:extLst>
          </p:cNvPr>
          <p:cNvGrpSpPr/>
          <p:nvPr/>
        </p:nvGrpSpPr>
        <p:grpSpPr>
          <a:xfrm>
            <a:off x="0" y="0"/>
            <a:ext cx="12192000" cy="6858000"/>
            <a:chOff x="285753" y="174978"/>
            <a:chExt cx="8572493" cy="6508044"/>
          </a:xfrm>
        </p:grpSpPr>
        <p:pic>
          <p:nvPicPr>
            <p:cNvPr id="7" name="Picture 6">
              <a:extLst>
                <a:ext uri="{FF2B5EF4-FFF2-40B4-BE49-F238E27FC236}">
                  <a16:creationId xmlns:a16="http://schemas.microsoft.com/office/drawing/2014/main" id="{8E957F0D-87B9-4FBF-B96E-68492C72B468}"/>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8" name="Picture 7">
              <a:extLst>
                <a:ext uri="{FF2B5EF4-FFF2-40B4-BE49-F238E27FC236}">
                  <a16:creationId xmlns:a16="http://schemas.microsoft.com/office/drawing/2014/main" id="{CA813BC6-8066-4E30-BDFD-18DB31AF9CB5}"/>
                </a:ext>
              </a:extLst>
            </p:cNvPr>
            <p:cNvPicPr>
              <a:picLocks noChangeAspect="1"/>
            </p:cNvPicPr>
            <p:nvPr/>
          </p:nvPicPr>
          <p:blipFill>
            <a:blip r:embed="rId2"/>
            <a:stretch>
              <a:fillRect/>
            </a:stretch>
          </p:blipFill>
          <p:spPr>
            <a:xfrm>
              <a:off x="285753" y="174978"/>
              <a:ext cx="4271206" cy="6508044"/>
            </a:xfrm>
            <a:prstGeom prst="rect">
              <a:avLst/>
            </a:prstGeom>
          </p:spPr>
        </p:pic>
        <p:sp>
          <p:nvSpPr>
            <p:cNvPr id="9" name="Rectangle 8">
              <a:extLst>
                <a:ext uri="{FF2B5EF4-FFF2-40B4-BE49-F238E27FC236}">
                  <a16:creationId xmlns:a16="http://schemas.microsoft.com/office/drawing/2014/main" id="{3EBDDAF9-19A1-4676-AD3F-5BDBB0EEDF41}"/>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20" name="Rectangle 19">
            <a:extLst>
              <a:ext uri="{FF2B5EF4-FFF2-40B4-BE49-F238E27FC236}">
                <a16:creationId xmlns:a16="http://schemas.microsoft.com/office/drawing/2014/main" id="{348D05BB-245B-4D0F-901D-21147B8E25B9}"/>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22" name="Title 4">
            <a:extLst>
              <a:ext uri="{FF2B5EF4-FFF2-40B4-BE49-F238E27FC236}">
                <a16:creationId xmlns:a16="http://schemas.microsoft.com/office/drawing/2014/main" id="{3181BA84-114B-498F-BD85-8BC22343F1CC}"/>
              </a:ext>
            </a:extLst>
          </p:cNvPr>
          <p:cNvSpPr>
            <a:spLocks noGrp="1"/>
          </p:cNvSpPr>
          <p:nvPr>
            <p:ph type="title"/>
          </p:nvPr>
        </p:nvSpPr>
        <p:spPr>
          <a:xfrm>
            <a:off x="418258" y="899106"/>
            <a:ext cx="11355486" cy="853440"/>
          </a:xfrm>
        </p:spPr>
        <p:txBody>
          <a:bodyPr>
            <a:normAutofit/>
          </a:bodyPr>
          <a:lstStyle/>
          <a:p>
            <a:pPr algn="ctr"/>
            <a:r>
              <a:rPr lang="en-US" b="1" dirty="0">
                <a:latin typeface="Gill Sans MT" panose="020B0502020104020203" pitchFamily="34" charset="0"/>
              </a:rPr>
              <a:t>East African Example</a:t>
            </a:r>
            <a:endParaRPr lang="en-ZA" b="1" dirty="0">
              <a:latin typeface="Gill Sans MT" panose="020B0502020104020203" pitchFamily="34" charset="0"/>
            </a:endParaRPr>
          </a:p>
        </p:txBody>
      </p:sp>
      <p:sp>
        <p:nvSpPr>
          <p:cNvPr id="11" name="Title 4">
            <a:extLst>
              <a:ext uri="{FF2B5EF4-FFF2-40B4-BE49-F238E27FC236}">
                <a16:creationId xmlns:a16="http://schemas.microsoft.com/office/drawing/2014/main" id="{EF71F7A9-83D5-4659-A293-13DA37B568A5}"/>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2: </a:t>
            </a:r>
            <a:r>
              <a:rPr lang="en-GB" sz="1400" b="1" i="1" dirty="0">
                <a:solidFill>
                  <a:schemeClr val="tx1">
                    <a:lumMod val="50000"/>
                    <a:lumOff val="50000"/>
                  </a:schemeClr>
                </a:solidFill>
                <a:effectLst/>
                <a:latin typeface="Gill Sans MT" panose="020B0502020104020203" pitchFamily="34" charset="0"/>
                <a:ea typeface="Calibri" panose="020F0502020204030204" pitchFamily="34" charset="0"/>
              </a:rPr>
              <a:t>THE DEVELOPMENT CONTEXT &amp; THE SDGs</a:t>
            </a:r>
            <a:endParaRPr lang="en-ZA" sz="1400" b="1" i="1" dirty="0">
              <a:solidFill>
                <a:schemeClr val="tx1">
                  <a:lumMod val="50000"/>
                  <a:lumOff val="50000"/>
                </a:schemeClr>
              </a:solidFill>
              <a:latin typeface="Gill Sans MT" panose="020B0502020104020203" pitchFamily="34" charset="0"/>
            </a:endParaRPr>
          </a:p>
        </p:txBody>
      </p:sp>
    </p:spTree>
    <p:extLst>
      <p:ext uri="{BB962C8B-B14F-4D97-AF65-F5344CB8AC3E}">
        <p14:creationId xmlns:p14="http://schemas.microsoft.com/office/powerpoint/2010/main" val="1202006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642248D-723A-45B1-916F-95BB77354777}"/>
              </a:ext>
            </a:extLst>
          </p:cNvPr>
          <p:cNvGrpSpPr/>
          <p:nvPr/>
        </p:nvGrpSpPr>
        <p:grpSpPr>
          <a:xfrm>
            <a:off x="0" y="0"/>
            <a:ext cx="12192000" cy="6858000"/>
            <a:chOff x="285753" y="174978"/>
            <a:chExt cx="8572493" cy="6508044"/>
          </a:xfrm>
        </p:grpSpPr>
        <p:pic>
          <p:nvPicPr>
            <p:cNvPr id="7" name="Picture 6">
              <a:extLst>
                <a:ext uri="{FF2B5EF4-FFF2-40B4-BE49-F238E27FC236}">
                  <a16:creationId xmlns:a16="http://schemas.microsoft.com/office/drawing/2014/main" id="{8E957F0D-87B9-4FBF-B96E-68492C72B468}"/>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8" name="Picture 7">
              <a:extLst>
                <a:ext uri="{FF2B5EF4-FFF2-40B4-BE49-F238E27FC236}">
                  <a16:creationId xmlns:a16="http://schemas.microsoft.com/office/drawing/2014/main" id="{CA813BC6-8066-4E30-BDFD-18DB31AF9CB5}"/>
                </a:ext>
              </a:extLst>
            </p:cNvPr>
            <p:cNvPicPr>
              <a:picLocks noChangeAspect="1"/>
            </p:cNvPicPr>
            <p:nvPr/>
          </p:nvPicPr>
          <p:blipFill>
            <a:blip r:embed="rId2"/>
            <a:stretch>
              <a:fillRect/>
            </a:stretch>
          </p:blipFill>
          <p:spPr>
            <a:xfrm>
              <a:off x="285753" y="174978"/>
              <a:ext cx="4271206" cy="6508044"/>
            </a:xfrm>
            <a:prstGeom prst="rect">
              <a:avLst/>
            </a:prstGeom>
          </p:spPr>
        </p:pic>
        <p:sp>
          <p:nvSpPr>
            <p:cNvPr id="9" name="Rectangle 8">
              <a:extLst>
                <a:ext uri="{FF2B5EF4-FFF2-40B4-BE49-F238E27FC236}">
                  <a16:creationId xmlns:a16="http://schemas.microsoft.com/office/drawing/2014/main" id="{3EBDDAF9-19A1-4676-AD3F-5BDBB0EEDF41}"/>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20" name="Rectangle 19">
            <a:extLst>
              <a:ext uri="{FF2B5EF4-FFF2-40B4-BE49-F238E27FC236}">
                <a16:creationId xmlns:a16="http://schemas.microsoft.com/office/drawing/2014/main" id="{348D05BB-245B-4D0F-901D-21147B8E25B9}"/>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22" name="Title 4">
            <a:extLst>
              <a:ext uri="{FF2B5EF4-FFF2-40B4-BE49-F238E27FC236}">
                <a16:creationId xmlns:a16="http://schemas.microsoft.com/office/drawing/2014/main" id="{3181BA84-114B-498F-BD85-8BC22343F1CC}"/>
              </a:ext>
            </a:extLst>
          </p:cNvPr>
          <p:cNvSpPr>
            <a:spLocks noGrp="1"/>
          </p:cNvSpPr>
          <p:nvPr>
            <p:ph type="title"/>
          </p:nvPr>
        </p:nvSpPr>
        <p:spPr>
          <a:xfrm>
            <a:off x="893045" y="1079863"/>
            <a:ext cx="10115027" cy="853440"/>
          </a:xfrm>
        </p:spPr>
        <p:txBody>
          <a:bodyPr>
            <a:normAutofit fontScale="90000"/>
          </a:bodyPr>
          <a:lstStyle/>
          <a:p>
            <a:pPr algn="ctr"/>
            <a:r>
              <a:rPr lang="en-US" b="1" dirty="0">
                <a:latin typeface="Gill Sans MT" panose="020B0502020104020203" pitchFamily="34" charset="0"/>
              </a:rPr>
              <a:t>Why disasters matter to development</a:t>
            </a:r>
            <a:endParaRPr lang="en-ZA" b="1" dirty="0">
              <a:latin typeface="Gill Sans MT" panose="020B0502020104020203" pitchFamily="34" charset="0"/>
            </a:endParaRPr>
          </a:p>
        </p:txBody>
      </p:sp>
      <p:sp>
        <p:nvSpPr>
          <p:cNvPr id="12" name="TextBox 11">
            <a:extLst>
              <a:ext uri="{FF2B5EF4-FFF2-40B4-BE49-F238E27FC236}">
                <a16:creationId xmlns:a16="http://schemas.microsoft.com/office/drawing/2014/main" id="{CF533619-D61D-C142-AE1A-16CAA2070614}"/>
              </a:ext>
            </a:extLst>
          </p:cNvPr>
          <p:cNvSpPr txBox="1"/>
          <p:nvPr/>
        </p:nvSpPr>
        <p:spPr>
          <a:xfrm>
            <a:off x="878414" y="2497664"/>
            <a:ext cx="10810648" cy="1938992"/>
          </a:xfrm>
          <a:prstGeom prst="rect">
            <a:avLst/>
          </a:prstGeom>
          <a:noFill/>
        </p:spPr>
        <p:txBody>
          <a:bodyPr wrap="square" rtlCol="0">
            <a:spAutoFit/>
          </a:bodyPr>
          <a:lstStyle/>
          <a:p>
            <a:pPr marL="171450" indent="-171450">
              <a:buFont typeface="Arial" panose="020B0604020202020204" pitchFamily="34" charset="0"/>
              <a:buChar char="•"/>
            </a:pPr>
            <a:r>
              <a:rPr lang="en-GB" sz="2000" dirty="0"/>
              <a:t>The concept has two key parts:</a:t>
            </a:r>
          </a:p>
          <a:p>
            <a:pPr marL="628650" lvl="2" indent="-171450">
              <a:buFont typeface="Arial" panose="020B0604020202020204" pitchFamily="34" charset="0"/>
              <a:buChar char="•"/>
            </a:pPr>
            <a:r>
              <a:rPr lang="en-GB" sz="2000" dirty="0"/>
              <a:t>Ecological </a:t>
            </a:r>
            <a:r>
              <a:rPr lang="en-GB" sz="2000" b="1" dirty="0"/>
              <a:t>ceiling</a:t>
            </a:r>
            <a:r>
              <a:rPr lang="en-GB" sz="2000" dirty="0"/>
              <a:t> for humanity – boundaries beyond which our economic activity is critically undermining the natural environment’s ability to support us</a:t>
            </a:r>
          </a:p>
          <a:p>
            <a:pPr marL="628650" lvl="2" indent="-171450">
              <a:buFont typeface="Arial" panose="020B0604020202020204" pitchFamily="34" charset="0"/>
              <a:buChar char="•"/>
            </a:pPr>
            <a:r>
              <a:rPr lang="en-GB" sz="2000" dirty="0"/>
              <a:t>Social foundations – </a:t>
            </a:r>
            <a:r>
              <a:rPr lang="en-GB" sz="2000" b="1" dirty="0"/>
              <a:t>boundaries beneath</a:t>
            </a:r>
            <a:r>
              <a:rPr lang="en-GB" sz="2000" dirty="0"/>
              <a:t> which we fail to meet the basic needs of human beings</a:t>
            </a:r>
          </a:p>
          <a:p>
            <a:pPr marL="171450" indent="-171450">
              <a:buFont typeface="Arial" panose="020B0604020202020204" pitchFamily="34" charset="0"/>
              <a:buChar char="•"/>
            </a:pPr>
            <a:endParaRPr lang="en-GB" sz="2000" dirty="0"/>
          </a:p>
          <a:p>
            <a:pPr marL="171450" indent="-171450">
              <a:buFont typeface="Arial" panose="020B0604020202020204" pitchFamily="34" charset="0"/>
              <a:buChar char="•"/>
            </a:pPr>
            <a:endParaRPr lang="en-GB" sz="2000" dirty="0"/>
          </a:p>
        </p:txBody>
      </p:sp>
      <p:sp>
        <p:nvSpPr>
          <p:cNvPr id="11" name="Title 4">
            <a:extLst>
              <a:ext uri="{FF2B5EF4-FFF2-40B4-BE49-F238E27FC236}">
                <a16:creationId xmlns:a16="http://schemas.microsoft.com/office/drawing/2014/main" id="{AEF34A61-3FCF-49F1-8E87-FEE57B31D376}"/>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2: </a:t>
            </a:r>
            <a:r>
              <a:rPr lang="en-GB" sz="1400" b="1" i="1" dirty="0">
                <a:solidFill>
                  <a:schemeClr val="tx1">
                    <a:lumMod val="50000"/>
                    <a:lumOff val="50000"/>
                  </a:schemeClr>
                </a:solidFill>
                <a:effectLst/>
                <a:latin typeface="Gill Sans MT" panose="020B0502020104020203" pitchFamily="34" charset="0"/>
                <a:ea typeface="Calibri" panose="020F0502020204030204" pitchFamily="34" charset="0"/>
              </a:rPr>
              <a:t>THE DEVELOPMENT CONTEXT &amp; THE SDGs</a:t>
            </a:r>
            <a:endParaRPr lang="en-ZA" sz="1400" b="1" i="1" dirty="0">
              <a:solidFill>
                <a:schemeClr val="tx1">
                  <a:lumMod val="50000"/>
                  <a:lumOff val="50000"/>
                </a:schemeClr>
              </a:solidFill>
              <a:latin typeface="Gill Sans MT" panose="020B0502020104020203" pitchFamily="34" charset="0"/>
            </a:endParaRPr>
          </a:p>
        </p:txBody>
      </p:sp>
    </p:spTree>
    <p:extLst>
      <p:ext uri="{BB962C8B-B14F-4D97-AF65-F5344CB8AC3E}">
        <p14:creationId xmlns:p14="http://schemas.microsoft.com/office/powerpoint/2010/main" val="111278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fade">
                                      <p:cBhvr>
                                        <p:cTn id="13"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642248D-723A-45B1-916F-95BB77354777}"/>
              </a:ext>
            </a:extLst>
          </p:cNvPr>
          <p:cNvGrpSpPr/>
          <p:nvPr/>
        </p:nvGrpSpPr>
        <p:grpSpPr>
          <a:xfrm>
            <a:off x="0" y="0"/>
            <a:ext cx="12192000" cy="6858000"/>
            <a:chOff x="285753" y="174978"/>
            <a:chExt cx="8572493" cy="6508044"/>
          </a:xfrm>
        </p:grpSpPr>
        <p:pic>
          <p:nvPicPr>
            <p:cNvPr id="7" name="Picture 6">
              <a:extLst>
                <a:ext uri="{FF2B5EF4-FFF2-40B4-BE49-F238E27FC236}">
                  <a16:creationId xmlns:a16="http://schemas.microsoft.com/office/drawing/2014/main" id="{8E957F0D-87B9-4FBF-B96E-68492C72B468}"/>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8" name="Picture 7">
              <a:extLst>
                <a:ext uri="{FF2B5EF4-FFF2-40B4-BE49-F238E27FC236}">
                  <a16:creationId xmlns:a16="http://schemas.microsoft.com/office/drawing/2014/main" id="{CA813BC6-8066-4E30-BDFD-18DB31AF9CB5}"/>
                </a:ext>
              </a:extLst>
            </p:cNvPr>
            <p:cNvPicPr>
              <a:picLocks noChangeAspect="1"/>
            </p:cNvPicPr>
            <p:nvPr/>
          </p:nvPicPr>
          <p:blipFill>
            <a:blip r:embed="rId2"/>
            <a:stretch>
              <a:fillRect/>
            </a:stretch>
          </p:blipFill>
          <p:spPr>
            <a:xfrm>
              <a:off x="285753" y="174978"/>
              <a:ext cx="4271206" cy="6508044"/>
            </a:xfrm>
            <a:prstGeom prst="rect">
              <a:avLst/>
            </a:prstGeom>
          </p:spPr>
        </p:pic>
        <p:sp>
          <p:nvSpPr>
            <p:cNvPr id="9" name="Rectangle 8">
              <a:extLst>
                <a:ext uri="{FF2B5EF4-FFF2-40B4-BE49-F238E27FC236}">
                  <a16:creationId xmlns:a16="http://schemas.microsoft.com/office/drawing/2014/main" id="{3EBDDAF9-19A1-4676-AD3F-5BDBB0EEDF41}"/>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20" name="Rectangle 19">
            <a:extLst>
              <a:ext uri="{FF2B5EF4-FFF2-40B4-BE49-F238E27FC236}">
                <a16:creationId xmlns:a16="http://schemas.microsoft.com/office/drawing/2014/main" id="{348D05BB-245B-4D0F-901D-21147B8E25B9}"/>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22" name="Title 4">
            <a:extLst>
              <a:ext uri="{FF2B5EF4-FFF2-40B4-BE49-F238E27FC236}">
                <a16:creationId xmlns:a16="http://schemas.microsoft.com/office/drawing/2014/main" id="{3181BA84-114B-498F-BD85-8BC22343F1CC}"/>
              </a:ext>
            </a:extLst>
          </p:cNvPr>
          <p:cNvSpPr>
            <a:spLocks noGrp="1"/>
          </p:cNvSpPr>
          <p:nvPr>
            <p:ph type="title"/>
          </p:nvPr>
        </p:nvSpPr>
        <p:spPr>
          <a:xfrm>
            <a:off x="893045" y="1079863"/>
            <a:ext cx="10115027" cy="853440"/>
          </a:xfrm>
        </p:spPr>
        <p:txBody>
          <a:bodyPr>
            <a:normAutofit fontScale="90000"/>
          </a:bodyPr>
          <a:lstStyle/>
          <a:p>
            <a:pPr algn="ctr"/>
            <a:r>
              <a:rPr lang="en-US" b="1" dirty="0">
                <a:latin typeface="Gill Sans MT" panose="020B0502020104020203" pitchFamily="34" charset="0"/>
              </a:rPr>
              <a:t>Why disasters matter to development</a:t>
            </a:r>
            <a:endParaRPr lang="en-ZA" b="1" dirty="0">
              <a:latin typeface="Gill Sans MT" panose="020B0502020104020203" pitchFamily="34" charset="0"/>
            </a:endParaRPr>
          </a:p>
        </p:txBody>
      </p:sp>
      <p:sp>
        <p:nvSpPr>
          <p:cNvPr id="12" name="TextBox 11">
            <a:extLst>
              <a:ext uri="{FF2B5EF4-FFF2-40B4-BE49-F238E27FC236}">
                <a16:creationId xmlns:a16="http://schemas.microsoft.com/office/drawing/2014/main" id="{CF533619-D61D-C142-AE1A-16CAA2070614}"/>
              </a:ext>
            </a:extLst>
          </p:cNvPr>
          <p:cNvSpPr txBox="1"/>
          <p:nvPr/>
        </p:nvSpPr>
        <p:spPr>
          <a:xfrm>
            <a:off x="613422" y="2046362"/>
            <a:ext cx="10810648" cy="4062651"/>
          </a:xfrm>
          <a:prstGeom prst="rect">
            <a:avLst/>
          </a:prstGeom>
          <a:noFill/>
        </p:spPr>
        <p:txBody>
          <a:bodyPr wrap="square" rtlCol="0">
            <a:spAutoFit/>
          </a:bodyPr>
          <a:lstStyle/>
          <a:p>
            <a:pPr marL="171450" indent="-171450">
              <a:buFont typeface="Arial" panose="020B0604020202020204" pitchFamily="34" charset="0"/>
              <a:buChar char="•"/>
            </a:pPr>
            <a:endParaRPr lang="en-GB" sz="2000" dirty="0"/>
          </a:p>
          <a:p>
            <a:pPr marL="171450" indent="-171450">
              <a:buFont typeface="Arial" panose="020B0604020202020204" pitchFamily="34" charset="0"/>
              <a:buChar char="•"/>
            </a:pPr>
            <a:r>
              <a:rPr lang="en-GB" sz="2000" dirty="0"/>
              <a:t>The impacts of a natural disaster and how they undermine the core foundations of development, eroding development gains:</a:t>
            </a:r>
          </a:p>
          <a:p>
            <a:pPr marL="857250" lvl="1" indent="-400050">
              <a:buFont typeface="+mj-lt"/>
              <a:buAutoNum type="romanLcPeriod"/>
            </a:pPr>
            <a:r>
              <a:rPr lang="en-GB" sz="2000" dirty="0"/>
              <a:t>Housing destroyed</a:t>
            </a:r>
          </a:p>
          <a:p>
            <a:pPr marL="857250" lvl="1" indent="-400050">
              <a:buFont typeface="+mj-lt"/>
              <a:buAutoNum type="romanLcPeriod"/>
            </a:pPr>
            <a:r>
              <a:rPr lang="en-GB" sz="2000" dirty="0"/>
              <a:t>Clean water disrupted</a:t>
            </a:r>
          </a:p>
          <a:p>
            <a:pPr marL="857250" lvl="1" indent="-400050">
              <a:buFont typeface="+mj-lt"/>
              <a:buAutoNum type="romanLcPeriod"/>
            </a:pPr>
            <a:r>
              <a:rPr lang="en-GB" sz="2000" dirty="0"/>
              <a:t>Health system overwhelmed or put out of action</a:t>
            </a:r>
          </a:p>
          <a:p>
            <a:pPr marL="857250" lvl="1" indent="-400050">
              <a:buFont typeface="+mj-lt"/>
              <a:buAutoNum type="romanLcPeriod"/>
            </a:pPr>
            <a:r>
              <a:rPr lang="en-GB" sz="2000" dirty="0"/>
              <a:t>Schools damaged and unsafe for children</a:t>
            </a:r>
          </a:p>
          <a:p>
            <a:pPr marL="857250" lvl="1" indent="-400050">
              <a:buFont typeface="+mj-lt"/>
              <a:buAutoNum type="romanLcPeriod"/>
            </a:pPr>
            <a:endParaRPr lang="en-GB" sz="2000" dirty="0"/>
          </a:p>
          <a:p>
            <a:pPr marL="171450" indent="-171450">
              <a:buFont typeface="Arial" panose="020B0604020202020204" pitchFamily="34" charset="0"/>
              <a:buChar char="•"/>
            </a:pPr>
            <a:r>
              <a:rPr lang="en-GB" sz="2000" dirty="0"/>
              <a:t>Natural disasters can add pressures we put on environmental systems (pollution)</a:t>
            </a:r>
          </a:p>
          <a:p>
            <a:pPr marL="171450" indent="-171450">
              <a:buFont typeface="Arial" panose="020B0604020202020204" pitchFamily="34" charset="0"/>
              <a:buChar char="•"/>
            </a:pPr>
            <a:endParaRPr lang="en-GB" sz="2000" dirty="0"/>
          </a:p>
          <a:p>
            <a:pPr marL="171450" indent="-171450">
              <a:buFont typeface="Arial" panose="020B0604020202020204" pitchFamily="34" charset="0"/>
              <a:buChar char="•"/>
            </a:pPr>
            <a:r>
              <a:rPr lang="en-GB" sz="2000" dirty="0"/>
              <a:t>Feedback effects: as we change the climate, we create the conditions for more damaging natural disasters</a:t>
            </a:r>
          </a:p>
          <a:p>
            <a:pPr marL="171450" indent="-171450">
              <a:buFont typeface="Arial" panose="020B0604020202020204" pitchFamily="34" charset="0"/>
              <a:buChar char="•"/>
            </a:pPr>
            <a:endParaRPr lang="en-GB" sz="2000" dirty="0"/>
          </a:p>
        </p:txBody>
      </p:sp>
      <p:sp>
        <p:nvSpPr>
          <p:cNvPr id="11" name="Title 4">
            <a:extLst>
              <a:ext uri="{FF2B5EF4-FFF2-40B4-BE49-F238E27FC236}">
                <a16:creationId xmlns:a16="http://schemas.microsoft.com/office/drawing/2014/main" id="{097A8059-BC6D-4E3D-BAF2-99073340BBB8}"/>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2: </a:t>
            </a:r>
            <a:r>
              <a:rPr lang="en-GB" sz="1400" b="1" i="1" dirty="0">
                <a:solidFill>
                  <a:schemeClr val="tx1">
                    <a:lumMod val="50000"/>
                    <a:lumOff val="50000"/>
                  </a:schemeClr>
                </a:solidFill>
                <a:effectLst/>
                <a:latin typeface="Gill Sans MT" panose="020B0502020104020203" pitchFamily="34" charset="0"/>
                <a:ea typeface="Calibri" panose="020F0502020204030204" pitchFamily="34" charset="0"/>
              </a:rPr>
              <a:t>THE DEVELOPMENT CONTEXT &amp; THE SDGs</a:t>
            </a:r>
            <a:endParaRPr lang="en-ZA" sz="1400" b="1" i="1" dirty="0">
              <a:solidFill>
                <a:schemeClr val="tx1">
                  <a:lumMod val="50000"/>
                  <a:lumOff val="50000"/>
                </a:schemeClr>
              </a:solidFill>
              <a:latin typeface="Gill Sans MT" panose="020B0502020104020203" pitchFamily="34" charset="0"/>
            </a:endParaRPr>
          </a:p>
        </p:txBody>
      </p:sp>
    </p:spTree>
    <p:extLst>
      <p:ext uri="{BB962C8B-B14F-4D97-AF65-F5344CB8AC3E}">
        <p14:creationId xmlns:p14="http://schemas.microsoft.com/office/powerpoint/2010/main" val="395790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2" end="2"/>
                                            </p:txEl>
                                          </p:spTgt>
                                        </p:tgtEl>
                                        <p:attrNameLst>
                                          <p:attrName>style.visibility</p:attrName>
                                        </p:attrNameLst>
                                      </p:cBhvr>
                                      <p:to>
                                        <p:strVal val="visible"/>
                                      </p:to>
                                    </p:set>
                                    <p:animEffect transition="in" filter="fade">
                                      <p:cBhvr>
                                        <p:cTn id="10" dur="500"/>
                                        <p:tgtEl>
                                          <p:spTgt spid="1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animEffect transition="in" filter="fade">
                                      <p:cBhvr>
                                        <p:cTn id="13" dur="500"/>
                                        <p:tgtEl>
                                          <p:spTgt spid="12">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xEl>
                                              <p:pRg st="4" end="4"/>
                                            </p:txEl>
                                          </p:spTgt>
                                        </p:tgtEl>
                                        <p:attrNameLst>
                                          <p:attrName>style.visibility</p:attrName>
                                        </p:attrNameLst>
                                      </p:cBhvr>
                                      <p:to>
                                        <p:strVal val="visible"/>
                                      </p:to>
                                    </p:set>
                                    <p:animEffect transition="in" filter="fade">
                                      <p:cBhvr>
                                        <p:cTn id="16" dur="500"/>
                                        <p:tgtEl>
                                          <p:spTgt spid="12">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animEffect transition="in" filter="fade">
                                      <p:cBhvr>
                                        <p:cTn id="19" dur="500"/>
                                        <p:tgtEl>
                                          <p:spTgt spid="12">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xEl>
                                              <p:pRg st="7" end="7"/>
                                            </p:txEl>
                                          </p:spTgt>
                                        </p:tgtEl>
                                        <p:attrNameLst>
                                          <p:attrName>style.visibility</p:attrName>
                                        </p:attrNameLst>
                                      </p:cBhvr>
                                      <p:to>
                                        <p:strVal val="visible"/>
                                      </p:to>
                                    </p:set>
                                    <p:animEffect transition="in" filter="fade">
                                      <p:cBhvr>
                                        <p:cTn id="24" dur="500"/>
                                        <p:tgtEl>
                                          <p:spTgt spid="12">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xEl>
                                              <p:pRg st="9" end="9"/>
                                            </p:txEl>
                                          </p:spTgt>
                                        </p:tgtEl>
                                        <p:attrNameLst>
                                          <p:attrName>style.visibility</p:attrName>
                                        </p:attrNameLst>
                                      </p:cBhvr>
                                      <p:to>
                                        <p:strVal val="visible"/>
                                      </p:to>
                                    </p:set>
                                    <p:animEffect transition="in" filter="fade">
                                      <p:cBhvr>
                                        <p:cTn id="27" dur="500"/>
                                        <p:tgtEl>
                                          <p:spTgt spid="1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3277</TotalTime>
  <Words>621</Words>
  <Application>Microsoft Office PowerPoint</Application>
  <PresentationFormat>Widescreen</PresentationFormat>
  <Paragraphs>62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Gill Sans MT</vt:lpstr>
      <vt:lpstr>Office Theme</vt:lpstr>
      <vt:lpstr>SESSION 2:  Key lessons for understanding the development impact of CDRF in achieving the Sustainable Development Goals  Prof. RANDRIANALIJAONA Tiana Mahefasoa Disaster Risk Governance and Sustainable Development Economist Development Centre of Economic Studies and Research  University of Antananarivo - Madagascar  </vt:lpstr>
      <vt:lpstr>The 17 Sustainable Development Goals (SDGs)</vt:lpstr>
      <vt:lpstr>Links between Environment, Society and Government</vt:lpstr>
      <vt:lpstr>Links between Environment, Society and Government</vt:lpstr>
      <vt:lpstr>Links between Environment, Society and Government</vt:lpstr>
      <vt:lpstr>ESG and the SDGs</vt:lpstr>
      <vt:lpstr>East African Example</vt:lpstr>
      <vt:lpstr>Why disasters matter to development</vt:lpstr>
      <vt:lpstr>Why disasters matter to development</vt:lpstr>
      <vt:lpstr>Doughnut Economics – Social Development &amp; Environment </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1:  The Disaster and Climate Risk Context of Africa –  Crisis, Financing &amp; the Future  Subtitle for this presentation 16/11/2021  Presenter email address</dc:title>
  <dc:creator>Alberto</dc:creator>
  <cp:lastModifiedBy>Beth Mbote</cp:lastModifiedBy>
  <cp:revision>7</cp:revision>
  <dcterms:modified xsi:type="dcterms:W3CDTF">2022-09-06T08:21:36Z</dcterms:modified>
</cp:coreProperties>
</file>