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96" r:id="rId3"/>
    <p:sldId id="299" r:id="rId4"/>
    <p:sldId id="300" r:id="rId5"/>
    <p:sldId id="301" r:id="rId6"/>
    <p:sldId id="302" r:id="rId7"/>
    <p:sldId id="30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2C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10" autoAdjust="0"/>
    <p:restoredTop sz="94646"/>
  </p:normalViewPr>
  <p:slideViewPr>
    <p:cSldViewPr snapToGrid="0">
      <p:cViewPr varScale="1">
        <p:scale>
          <a:sx n="86" d="100"/>
          <a:sy n="86" d="100"/>
        </p:scale>
        <p:origin x="37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12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2449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6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69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19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40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214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079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567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77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05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06082-9CB7-4C85-9568-BF492450263B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1C970-D21B-4B6D-A381-7CCBE92BB7F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903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642248D-723A-45B1-916F-95BB77354777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285753" y="174978"/>
            <a:chExt cx="8572493" cy="6508044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E957F0D-87B9-4FBF-B96E-68492C72B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H="1">
              <a:off x="4556957" y="174978"/>
              <a:ext cx="4301289" cy="6508044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A813BC6-8066-4E30-BDFD-18DB31AF9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85753" y="174978"/>
              <a:ext cx="4271206" cy="6508044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BDDAF9-19A1-4676-AD3F-5BDBB0EEDF41}"/>
                </a:ext>
              </a:extLst>
            </p:cNvPr>
            <p:cNvSpPr/>
            <p:nvPr/>
          </p:nvSpPr>
          <p:spPr>
            <a:xfrm>
              <a:off x="285753" y="174978"/>
              <a:ext cx="8572493" cy="6508044"/>
            </a:xfrm>
            <a:prstGeom prst="rect">
              <a:avLst/>
            </a:pr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81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A908B98-B569-4248-B23D-79F4BD1F4D61}"/>
                </a:ext>
              </a:extLst>
            </p:cNvPr>
            <p:cNvSpPr/>
            <p:nvPr/>
          </p:nvSpPr>
          <p:spPr>
            <a:xfrm>
              <a:off x="1130966" y="664937"/>
              <a:ext cx="6882065" cy="5528126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753F5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81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7041E31-AA63-4769-80EA-B83B0BED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0175" y="1617785"/>
            <a:ext cx="9391650" cy="3758083"/>
          </a:xfrm>
        </p:spPr>
        <p:txBody>
          <a:bodyPr>
            <a:normAutofit/>
          </a:bodyPr>
          <a:lstStyle/>
          <a:p>
            <a:pPr algn="ctr"/>
            <a:r>
              <a:rPr lang="fr-FR" sz="4000" b="1" u="sng" dirty="0">
                <a:latin typeface="Gill Sans MT" panose="020B0502020104020203" pitchFamily="34" charset="0"/>
              </a:rPr>
              <a:t>SESSION 3:</a:t>
            </a:r>
            <a:br>
              <a:rPr lang="fr-FR" sz="3675" b="1" u="sng" dirty="0">
                <a:latin typeface="Gill Sans MT" panose="020B0502020104020203" pitchFamily="34" charset="0"/>
              </a:rPr>
            </a:br>
            <a:br>
              <a:rPr lang="fr-FR" sz="675" b="1" dirty="0">
                <a:latin typeface="Gill Sans MT" panose="020B0502020104020203" pitchFamily="34" charset="0"/>
              </a:rPr>
            </a:br>
            <a:r>
              <a:rPr lang="en-US" sz="3100" b="1" dirty="0">
                <a:latin typeface="Gill Sans MT" panose="020B0502020104020203" pitchFamily="34" charset="0"/>
              </a:rPr>
              <a:t>Financial Risk Management of Crises</a:t>
            </a:r>
            <a:br>
              <a:rPr lang="fr-FR" sz="3100" b="1" dirty="0">
                <a:latin typeface="Gill Sans MT" panose="020B0502020104020203" pitchFamily="34" charset="0"/>
              </a:rPr>
            </a:br>
            <a:br>
              <a:rPr lang="fr-FR" sz="3100" b="1" dirty="0">
                <a:latin typeface="Gill Sans MT" panose="020B0502020104020203" pitchFamily="34" charset="0"/>
              </a:rPr>
            </a:br>
            <a:br>
              <a:rPr lang="en-ZA" sz="3000" b="1" dirty="0">
                <a:latin typeface="Gill Sans MT" panose="020B0502020104020203" pitchFamily="34" charset="0"/>
              </a:rPr>
            </a:br>
            <a:br>
              <a:rPr lang="en-ZA" sz="3000" b="1" dirty="0">
                <a:latin typeface="Gill Sans MT" panose="020B0502020104020203" pitchFamily="34" charset="0"/>
              </a:rPr>
            </a:br>
            <a:r>
              <a:rPr lang="en-ZA" sz="2200" b="1" i="1" dirty="0">
                <a:latin typeface="Gill Sans MT" panose="020B0502020104020203" pitchFamily="34" charset="0"/>
              </a:rPr>
              <a:t>Dr Elizabeth </a:t>
            </a:r>
            <a:r>
              <a:rPr lang="en-ZA" sz="2200" b="1" i="1" dirty="0" err="1">
                <a:latin typeface="Gill Sans MT" panose="020B0502020104020203" pitchFamily="34" charset="0"/>
              </a:rPr>
              <a:t>Nanziri</a:t>
            </a:r>
            <a:br>
              <a:rPr lang="en-ZA" sz="2200" b="1" i="1" dirty="0">
                <a:latin typeface="Gill Sans MT" panose="020B0502020104020203" pitchFamily="34" charset="0"/>
              </a:rPr>
            </a:br>
            <a:r>
              <a:rPr lang="en-ZA" sz="2200" b="1" i="1" dirty="0">
                <a:latin typeface="Gill Sans MT" panose="020B0502020104020203" pitchFamily="34" charset="0"/>
              </a:rPr>
              <a:t>Stellenbosch University Business School</a:t>
            </a:r>
            <a:br>
              <a:rPr lang="en-ZA" sz="2200" b="1" i="1" dirty="0">
                <a:latin typeface="Gill Sans MT" panose="020B0502020104020203" pitchFamily="34" charset="0"/>
              </a:rPr>
            </a:br>
            <a:endParaRPr lang="fr-FR" b="1" dirty="0">
              <a:latin typeface="+mn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2A348C-780E-4145-9C19-6C5DCB76191B}"/>
              </a:ext>
            </a:extLst>
          </p:cNvPr>
          <p:cNvSpPr txBox="1"/>
          <p:nvPr/>
        </p:nvSpPr>
        <p:spPr>
          <a:xfrm>
            <a:off x="2460206" y="651957"/>
            <a:ext cx="72741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ZA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&amp; DISASTER RISK FINANCING ONLINE TRAINING </a:t>
            </a:r>
          </a:p>
        </p:txBody>
      </p:sp>
    </p:spTree>
    <p:extLst>
      <p:ext uri="{BB962C8B-B14F-4D97-AF65-F5344CB8AC3E}">
        <p14:creationId xmlns:p14="http://schemas.microsoft.com/office/powerpoint/2010/main" val="1289463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/>
            </a:p>
          </p:txBody>
        </p:sp>
      </p:grp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C8CD36F-4D81-4092-A1BA-53D6B1E1AA52}"/>
              </a:ext>
            </a:extLst>
          </p:cNvPr>
          <p:cNvSpPr txBox="1">
            <a:spLocks/>
          </p:cNvSpPr>
          <p:nvPr/>
        </p:nvSpPr>
        <p:spPr>
          <a:xfrm>
            <a:off x="621506" y="2762692"/>
            <a:ext cx="11094482" cy="3034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0" lvl="2" indent="-4572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During the occurrence of disasters…</a:t>
            </a:r>
          </a:p>
          <a:p>
            <a:pPr marL="1371600" lvl="2" indent="-457200" algn="l">
              <a:buFont typeface="Wingdings" panose="05000000000000000000" pitchFamily="2" charset="2"/>
              <a:buChar char="§"/>
            </a:pPr>
            <a:endParaRPr lang="en-US" sz="2400" b="1" dirty="0">
              <a:latin typeface="Arial" charset="0"/>
              <a:ea typeface="Arial" charset="0"/>
              <a:cs typeface="Arial" charset="0"/>
            </a:endParaRPr>
          </a:p>
          <a:p>
            <a:pPr marL="1371600" lvl="2" indent="-4572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Protecting an ongoing budget…</a:t>
            </a:r>
          </a:p>
          <a:p>
            <a:pPr marL="1371600" lvl="2" indent="-457200" algn="l">
              <a:buFont typeface="Wingdings" panose="05000000000000000000" pitchFamily="2" charset="2"/>
              <a:buChar char="§"/>
            </a:pPr>
            <a:endParaRPr lang="en-US" sz="2400" b="1" dirty="0">
              <a:latin typeface="Arial" charset="0"/>
              <a:ea typeface="Arial" charset="0"/>
              <a:cs typeface="Arial" charset="0"/>
            </a:endParaRPr>
          </a:p>
          <a:p>
            <a:pPr marL="1371600" lvl="2" indent="-457200" algn="l">
              <a:buFont typeface="Wingdings" panose="05000000000000000000" pitchFamily="2" charset="2"/>
              <a:buChar char="§"/>
            </a:pPr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Protecting who or what…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B4B6EA3-57F1-4AFB-BE34-8F351910A771}"/>
              </a:ext>
            </a:extLst>
          </p:cNvPr>
          <p:cNvSpPr txBox="1">
            <a:spLocks/>
          </p:cNvSpPr>
          <p:nvPr/>
        </p:nvSpPr>
        <p:spPr>
          <a:xfrm>
            <a:off x="621506" y="1268748"/>
            <a:ext cx="10906203" cy="1360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5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solidFill>
                  <a:srgbClr val="682C43"/>
                </a:solidFill>
                <a:latin typeface="Arial" charset="0"/>
                <a:ea typeface="Arial" charset="0"/>
                <a:cs typeface="Arial" charset="0"/>
              </a:rPr>
              <a:t>WHEN TO IMPLEMENT A </a:t>
            </a:r>
          </a:p>
          <a:p>
            <a:pPr algn="ctr"/>
            <a:r>
              <a:rPr lang="en-US" sz="3200" b="1" dirty="0">
                <a:solidFill>
                  <a:srgbClr val="682C43"/>
                </a:solidFill>
                <a:latin typeface="Arial" charset="0"/>
                <a:ea typeface="Arial" charset="0"/>
                <a:cs typeface="Arial" charset="0"/>
              </a:rPr>
              <a:t>DISASTER RISK FINANCING (DRF) POLICY </a:t>
            </a:r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7337BB4F-B19B-4BAD-9AA3-08531E0641A4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58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F3C6CAE3-8FC3-4328-ACDC-481AA976586F}"/>
              </a:ext>
            </a:extLst>
          </p:cNvPr>
          <p:cNvSpPr txBox="1">
            <a:spLocks/>
          </p:cNvSpPr>
          <p:nvPr/>
        </p:nvSpPr>
        <p:spPr>
          <a:xfrm>
            <a:off x="781302" y="527184"/>
            <a:ext cx="10470193" cy="13118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THE STAKEHOLDERS?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F8AD8DA-AD14-45A4-8EE9-D3406DC8102A}"/>
              </a:ext>
            </a:extLst>
          </p:cNvPr>
          <p:cNvSpPr txBox="1">
            <a:spLocks/>
          </p:cNvSpPr>
          <p:nvPr/>
        </p:nvSpPr>
        <p:spPr>
          <a:xfrm>
            <a:off x="897720" y="2137039"/>
            <a:ext cx="483870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External stakeholders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Development organizations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Donors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Modeling firms (scientists)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players (insurers, banks, capital providers)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ontent Placeholder 5">
            <a:extLst>
              <a:ext uri="{FF2B5EF4-FFF2-40B4-BE49-F238E27FC236}">
                <a16:creationId xmlns:a16="http://schemas.microsoft.com/office/drawing/2014/main" id="{9EAC1880-F4F7-4C83-9839-3BE4D7D24BD0}"/>
              </a:ext>
            </a:extLst>
          </p:cNvPr>
          <p:cNvSpPr txBox="1">
            <a:spLocks/>
          </p:cNvSpPr>
          <p:nvPr/>
        </p:nvSpPr>
        <p:spPr>
          <a:xfrm>
            <a:off x="6247971" y="2126374"/>
            <a:ext cx="5003524" cy="46512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Internal stakeholders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Regional market/political organizations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Authorities 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Ministry of Finance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Ministry of Interior</a:t>
            </a:r>
          </a:p>
          <a:p>
            <a:pPr lvl="1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GRC officials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8F0F5EF1-CCC6-14A3-D602-5060B2E8FE5A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583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 dirty="0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C35C4BB4-930D-4E4B-BEF3-06E6CBCEE516}"/>
              </a:ext>
            </a:extLst>
          </p:cNvPr>
          <p:cNvSpPr txBox="1">
            <a:spLocks/>
          </p:cNvSpPr>
          <p:nvPr/>
        </p:nvSpPr>
        <p:spPr>
          <a:xfrm>
            <a:off x="386168" y="1268748"/>
            <a:ext cx="11360833" cy="1055862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MAP THE ISSUES IN RELATION </a:t>
            </a:r>
          </a:p>
          <a:p>
            <a:r>
              <a:rPr lang="en-US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STAKEHOLDERS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A19B1A8B-C934-4413-B865-550121178114}"/>
              </a:ext>
            </a:extLst>
          </p:cNvPr>
          <p:cNvSpPr txBox="1">
            <a:spLocks/>
          </p:cNvSpPr>
          <p:nvPr/>
        </p:nvSpPr>
        <p:spPr>
          <a:xfrm>
            <a:off x="1319189" y="3028950"/>
            <a:ext cx="9494789" cy="2560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identify what is important to them?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INFLUENCE</a:t>
            </a:r>
            <a:r>
              <a:rPr lang="en-US" sz="2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can they do for policy (contribute or hinder)?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AE912E6D-C9BE-9A65-AACC-D5A58594C034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50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/>
            </a:p>
          </p:txBody>
        </p:sp>
      </p:grpSp>
      <p:sp>
        <p:nvSpPr>
          <p:cNvPr id="11" name="Title 1">
            <a:extLst>
              <a:ext uri="{FF2B5EF4-FFF2-40B4-BE49-F238E27FC236}">
                <a16:creationId xmlns:a16="http://schemas.microsoft.com/office/drawing/2014/main" id="{F6FEDC10-0E0E-4449-9F8A-8B784FB934B3}"/>
              </a:ext>
            </a:extLst>
          </p:cNvPr>
          <p:cNvSpPr txBox="1">
            <a:spLocks/>
          </p:cNvSpPr>
          <p:nvPr/>
        </p:nvSpPr>
        <p:spPr>
          <a:xfrm>
            <a:off x="957445" y="1065547"/>
            <a:ext cx="10178857" cy="8204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STAKEHOLDER MAPPING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E970739-65D5-4E25-8259-AB6747FEF6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00014"/>
              </p:ext>
            </p:extLst>
          </p:nvPr>
        </p:nvGraphicFramePr>
        <p:xfrm>
          <a:off x="957445" y="2310842"/>
          <a:ext cx="10178857" cy="4157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0760">
                  <a:extLst>
                    <a:ext uri="{9D8B030D-6E8A-4147-A177-3AD203B41FA5}">
                      <a16:colId xmlns:a16="http://schemas.microsoft.com/office/drawing/2014/main" val="775148839"/>
                    </a:ext>
                  </a:extLst>
                </a:gridCol>
                <a:gridCol w="2187836">
                  <a:extLst>
                    <a:ext uri="{9D8B030D-6E8A-4147-A177-3AD203B41FA5}">
                      <a16:colId xmlns:a16="http://schemas.microsoft.com/office/drawing/2014/main" val="361077043"/>
                    </a:ext>
                  </a:extLst>
                </a:gridCol>
                <a:gridCol w="2315390">
                  <a:extLst>
                    <a:ext uri="{9D8B030D-6E8A-4147-A177-3AD203B41FA5}">
                      <a16:colId xmlns:a16="http://schemas.microsoft.com/office/drawing/2014/main" val="3638518608"/>
                    </a:ext>
                  </a:extLst>
                </a:gridCol>
                <a:gridCol w="2169156">
                  <a:extLst>
                    <a:ext uri="{9D8B030D-6E8A-4147-A177-3AD203B41FA5}">
                      <a16:colId xmlns:a16="http://schemas.microsoft.com/office/drawing/2014/main" val="2539192276"/>
                    </a:ext>
                  </a:extLst>
                </a:gridCol>
                <a:gridCol w="2205715">
                  <a:extLst>
                    <a:ext uri="{9D8B030D-6E8A-4147-A177-3AD203B41FA5}">
                      <a16:colId xmlns:a16="http://schemas.microsoft.com/office/drawing/2014/main" val="3222619865"/>
                    </a:ext>
                  </a:extLst>
                </a:gridCol>
              </a:tblGrid>
              <a:tr h="659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organizations</a:t>
                      </a: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Donors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Modelling Company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players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2672"/>
                  </a:ext>
                </a:extLst>
              </a:tr>
              <a:tr h="17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Prosperity of organizations;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and physical resilience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Accountability and appropriate use of emergency funds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Access to quality data; Intellectual property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Market access &amp; growth at a price that reflects risk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5412"/>
                  </a:ext>
                </a:extLst>
              </a:tr>
              <a:tr h="1740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Influence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funds, FRC expertise and experience on structure/organization and legitimacy.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Awareness, start-up and operational funds.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capital (disbursement)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Risk transfer and managerial expertise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14886"/>
                  </a:ext>
                </a:extLst>
              </a:tr>
            </a:tbl>
          </a:graphicData>
        </a:graphic>
      </p:graphicFrame>
      <p:sp>
        <p:nvSpPr>
          <p:cNvPr id="3" name="Title 4">
            <a:extLst>
              <a:ext uri="{FF2B5EF4-FFF2-40B4-BE49-F238E27FC236}">
                <a16:creationId xmlns:a16="http://schemas.microsoft.com/office/drawing/2014/main" id="{816DDDDE-2E4D-6D46-9F1C-256E17525272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11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/>
            </a:p>
          </p:txBody>
        </p:sp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030C429-7ACA-4985-9922-20E278314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132092"/>
              </p:ext>
            </p:extLst>
          </p:nvPr>
        </p:nvGraphicFramePr>
        <p:xfrm>
          <a:off x="957445" y="2310842"/>
          <a:ext cx="10178857" cy="41579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0760">
                  <a:extLst>
                    <a:ext uri="{9D8B030D-6E8A-4147-A177-3AD203B41FA5}">
                      <a16:colId xmlns:a16="http://schemas.microsoft.com/office/drawing/2014/main" val="775148839"/>
                    </a:ext>
                  </a:extLst>
                </a:gridCol>
                <a:gridCol w="2187836">
                  <a:extLst>
                    <a:ext uri="{9D8B030D-6E8A-4147-A177-3AD203B41FA5}">
                      <a16:colId xmlns:a16="http://schemas.microsoft.com/office/drawing/2014/main" val="361077043"/>
                    </a:ext>
                  </a:extLst>
                </a:gridCol>
                <a:gridCol w="2315390">
                  <a:extLst>
                    <a:ext uri="{9D8B030D-6E8A-4147-A177-3AD203B41FA5}">
                      <a16:colId xmlns:a16="http://schemas.microsoft.com/office/drawing/2014/main" val="3638518608"/>
                    </a:ext>
                  </a:extLst>
                </a:gridCol>
                <a:gridCol w="2169156">
                  <a:extLst>
                    <a:ext uri="{9D8B030D-6E8A-4147-A177-3AD203B41FA5}">
                      <a16:colId xmlns:a16="http://schemas.microsoft.com/office/drawing/2014/main" val="2539192276"/>
                    </a:ext>
                  </a:extLst>
                </a:gridCol>
                <a:gridCol w="2205715">
                  <a:extLst>
                    <a:ext uri="{9D8B030D-6E8A-4147-A177-3AD203B41FA5}">
                      <a16:colId xmlns:a16="http://schemas.microsoft.com/office/drawing/2014/main" val="3222619865"/>
                    </a:ext>
                  </a:extLst>
                </a:gridCol>
              </a:tblGrid>
              <a:tr h="6590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Development organizations</a:t>
                      </a: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Donors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Modelling Company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 players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682C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012672"/>
                  </a:ext>
                </a:extLst>
              </a:tr>
              <a:tr h="1758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Interest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Prosperity of organizations;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Stability in the region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Staying in power; Benefits to the population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Appropriate use of funds and budgets in a cost-effective manner</a:t>
                      </a: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Reconstruction;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Resilience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25412"/>
                  </a:ext>
                </a:extLst>
              </a:tr>
              <a:tr h="17403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Influence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resources, regional commitments and legitimacy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Legitimacy; accountability;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Decision-making power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commitment, effective use of resources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Trust ; Expertise in decision making;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Knowledge of the field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614886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18981162-96A3-4CCA-8779-F3956B0EE557}"/>
              </a:ext>
            </a:extLst>
          </p:cNvPr>
          <p:cNvSpPr txBox="1">
            <a:spLocks/>
          </p:cNvSpPr>
          <p:nvPr/>
        </p:nvSpPr>
        <p:spPr>
          <a:xfrm>
            <a:off x="957445" y="1065547"/>
            <a:ext cx="10178857" cy="8204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INTERNAL STAKEHOLDER MAPPING</a:t>
            </a: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B7DE4FB5-9719-FC03-7D20-A564FEDD0A89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75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EB5C41D5-3F9D-4DF8-8FC0-56F26F570A60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DA7E9CA-7213-4ABC-AC37-510774A024C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Off x="285753" y="174978"/>
              <a:chExt cx="8572493" cy="6508044"/>
            </a:xfrm>
          </p:grpSpPr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848F30D3-D545-4ADE-AFA4-692B7CDA71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H="1">
                <a:off x="4556957" y="174978"/>
                <a:ext cx="4301289" cy="6508044"/>
              </a:xfrm>
              <a:prstGeom prst="rect">
                <a:avLst/>
              </a:prstGeom>
            </p:spPr>
          </p:pic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797A6A96-4A6A-4532-9105-B12BD55A05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85753" y="174978"/>
                <a:ext cx="4271206" cy="6508044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C2654112-3DE8-44DA-86ED-47C55598699E}"/>
                  </a:ext>
                </a:extLst>
              </p:cNvPr>
              <p:cNvSpPr/>
              <p:nvPr/>
            </p:nvSpPr>
            <p:spPr>
              <a:xfrm>
                <a:off x="285753" y="174978"/>
                <a:ext cx="8572493" cy="6508044"/>
              </a:xfrm>
              <a:prstGeom prst="rect">
                <a:avLst/>
              </a:prstGeom>
              <a:solidFill>
                <a:schemeClr val="bg1">
                  <a:alpha val="5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81"/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FE12778F-CD7F-42A5-AC82-257088ECBAE3}"/>
                </a:ext>
              </a:extLst>
            </p:cNvPr>
            <p:cNvSpPr/>
            <p:nvPr/>
          </p:nvSpPr>
          <p:spPr>
            <a:xfrm>
              <a:off x="386169" y="287323"/>
              <a:ext cx="11387574" cy="6283354"/>
            </a:xfrm>
            <a:prstGeom prst="rect">
              <a:avLst/>
            </a:prstGeom>
            <a:solidFill>
              <a:schemeClr val="bg1">
                <a:alpha val="9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350"/>
            </a:p>
          </p:txBody>
        </p:sp>
      </p:grpSp>
      <p:sp>
        <p:nvSpPr>
          <p:cNvPr id="11" name="Title 4">
            <a:extLst>
              <a:ext uri="{FF2B5EF4-FFF2-40B4-BE49-F238E27FC236}">
                <a16:creationId xmlns:a16="http://schemas.microsoft.com/office/drawing/2014/main" id="{4B15DBC2-3FAB-4324-8C66-ED4B3B24159E}"/>
              </a:ext>
            </a:extLst>
          </p:cNvPr>
          <p:cNvSpPr txBox="1">
            <a:spLocks/>
          </p:cNvSpPr>
          <p:nvPr/>
        </p:nvSpPr>
        <p:spPr>
          <a:xfrm>
            <a:off x="327341" y="919493"/>
            <a:ext cx="11419661" cy="8546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IDENTIFYING TRADE-OFFS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3AE8CD8E-C252-4139-9E42-4AE87B702869}"/>
              </a:ext>
            </a:extLst>
          </p:cNvPr>
          <p:cNvSpPr txBox="1">
            <a:spLocks/>
          </p:cNvSpPr>
          <p:nvPr/>
        </p:nvSpPr>
        <p:spPr>
          <a:xfrm>
            <a:off x="716010" y="1965131"/>
            <a:ext cx="1000914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Aft>
                <a:spcPts val="12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Types of Trade-Offs: 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Autonomy of authorities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of donors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Regulated access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access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Market prices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scarce budget resources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Fiscal responsibility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scarce resources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Aid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responsibility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Aid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457200" algn="l">
              <a:lnSpc>
                <a:spcPct val="114000"/>
              </a:lnSpc>
              <a:buFont typeface="Wingdings" panose="05000000000000000000" pitchFamily="2" charset="2"/>
              <a:buChar char="§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Regional response </a:t>
            </a:r>
            <a:r>
              <a:rPr lang="en-US" sz="2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en-US" sz="2600" b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i="1" dirty="0">
                <a:solidFill>
                  <a:srgbClr val="682C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sovereignty</a:t>
            </a:r>
          </a:p>
        </p:txBody>
      </p:sp>
      <p:sp>
        <p:nvSpPr>
          <p:cNvPr id="2" name="Title 4">
            <a:extLst>
              <a:ext uri="{FF2B5EF4-FFF2-40B4-BE49-F238E27FC236}">
                <a16:creationId xmlns:a16="http://schemas.microsoft.com/office/drawing/2014/main" id="{A358F762-7401-B2B3-9314-5C7AAA44E19D}"/>
              </a:ext>
            </a:extLst>
          </p:cNvPr>
          <p:cNvSpPr txBox="1">
            <a:spLocks/>
          </p:cNvSpPr>
          <p:nvPr/>
        </p:nvSpPr>
        <p:spPr>
          <a:xfrm>
            <a:off x="402213" y="389182"/>
            <a:ext cx="11387573" cy="490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ZA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CLIMATE AND DISASTER RISK FINANCING ONLINE TRAINING</a:t>
            </a:r>
          </a:p>
          <a:p>
            <a:pPr algn="ctr"/>
            <a:r>
              <a:rPr lang="en-ZA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</a:rPr>
              <a:t>SESSION 3: </a:t>
            </a:r>
            <a:r>
              <a:rPr lang="en-US" sz="14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anose="020B0502020104020203" pitchFamily="34" charset="0"/>
                <a:ea typeface="Calibri" panose="020F0502020204030204" pitchFamily="34" charset="0"/>
              </a:rPr>
              <a:t>FINANCIAL RISK MANAGEMENT OF CRISES</a:t>
            </a:r>
            <a:endParaRPr lang="en-ZA" sz="1400" b="1" i="1" dirty="0">
              <a:solidFill>
                <a:schemeClr val="tx1">
                  <a:lumMod val="50000"/>
                  <a:lumOff val="50000"/>
                </a:schemeClr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9753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415</Words>
  <Application>Microsoft Office PowerPoint</Application>
  <PresentationFormat>Widescreen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Gill Sans MT</vt:lpstr>
      <vt:lpstr>Wingdings</vt:lpstr>
      <vt:lpstr>Thème Office</vt:lpstr>
      <vt:lpstr>SESSION 3:  Financial Risk Management of Crises    Dr Elizabeth Nanziri Stellenbosch University Business School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Gouvernance des risques de catastrophe  et Développement communautaire</dc:title>
  <dc:creator>User</dc:creator>
  <cp:lastModifiedBy>Beth Mbote</cp:lastModifiedBy>
  <cp:revision>60</cp:revision>
  <dcterms:created xsi:type="dcterms:W3CDTF">2016-12-02T07:20:21Z</dcterms:created>
  <dcterms:modified xsi:type="dcterms:W3CDTF">2022-09-06T08:22:44Z</dcterms:modified>
</cp:coreProperties>
</file>