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74" r:id="rId5"/>
    <p:sldId id="262" r:id="rId6"/>
    <p:sldId id="1591" r:id="rId7"/>
    <p:sldId id="1589" r:id="rId8"/>
    <p:sldId id="1592" r:id="rId9"/>
    <p:sldId id="264" r:id="rId10"/>
    <p:sldId id="1599" r:id="rId11"/>
    <p:sldId id="1600" r:id="rId12"/>
    <p:sldId id="1601" r:id="rId13"/>
    <p:sldId id="1602" r:id="rId14"/>
    <p:sldId id="1604" r:id="rId15"/>
    <p:sldId id="1603" r:id="rId16"/>
    <p:sldId id="1594" r:id="rId17"/>
    <p:sldId id="1597" r:id="rId18"/>
    <p:sldId id="1598" r:id="rId19"/>
    <p:sldId id="1595" r:id="rId20"/>
    <p:sldId id="1596" r:id="rId21"/>
    <p:sldId id="1605" r:id="rId22"/>
    <p:sldId id="1606" r:id="rId23"/>
    <p:sldId id="1607" r:id="rId24"/>
    <p:sldId id="1608" r:id="rId25"/>
    <p:sldId id="1609" r:id="rId26"/>
    <p:sldId id="259"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83B8D9-C15A-45FB-B68B-63B7BA472B64}" v="8" dt="2023-10-19T11:19:28.756"/>
  </p1510:revLst>
</p1510:revInfo>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0"/>
    <p:restoredTop sz="96197"/>
  </p:normalViewPr>
  <p:slideViewPr>
    <p:cSldViewPr snapToGrid="0" snapToObjects="1">
      <p:cViewPr varScale="1">
        <p:scale>
          <a:sx n="98" d="100"/>
          <a:sy n="98" d="100"/>
        </p:scale>
        <p:origin x="18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5" name="Graphic 5">
            <a:extLst>
              <a:ext uri="{FF2B5EF4-FFF2-40B4-BE49-F238E27FC236}">
                <a16:creationId xmlns:a16="http://schemas.microsoft.com/office/drawing/2014/main" id="{2C617411-3BEF-7A8E-374F-44EF87987F21}"/>
              </a:ext>
            </a:extLst>
          </p:cNvPr>
          <p:cNvPicPr>
            <a:picLocks noChangeAspect="1"/>
          </p:cNvPicPr>
          <p:nvPr/>
        </p:nvPicPr>
        <p:blipFill>
          <a:blip r:embed="rId2"/>
          <a:stretch>
            <a:fillRect/>
          </a:stretch>
        </p:blipFill>
        <p:spPr>
          <a:xfrm>
            <a:off x="558800" y="4533900"/>
            <a:ext cx="12896850" cy="9340850"/>
          </a:xfrm>
          <a:prstGeom prst="rect">
            <a:avLst/>
          </a:prstGeom>
        </p:spPr>
      </p:pic>
      <p:pic>
        <p:nvPicPr>
          <p:cNvPr id="6" name="Graphic 8">
            <a:extLst>
              <a:ext uri="{FF2B5EF4-FFF2-40B4-BE49-F238E27FC236}">
                <a16:creationId xmlns:a16="http://schemas.microsoft.com/office/drawing/2014/main" id="{48CC8733-C25D-E74A-5BB9-9F22FB8B7F22}"/>
              </a:ext>
            </a:extLst>
          </p:cNvPr>
          <p:cNvPicPr>
            <a:picLocks noChangeAspect="1"/>
          </p:cNvPicPr>
          <p:nvPr/>
        </p:nvPicPr>
        <p:blipFill>
          <a:blip r:embed="rId3"/>
          <a:stretch>
            <a:fillRect/>
          </a:stretch>
        </p:blipFill>
        <p:spPr>
          <a:xfrm rot="21198598">
            <a:off x="4029075" y="5473700"/>
            <a:ext cx="8829675" cy="1552575"/>
          </a:xfrm>
          <a:prstGeom prst="rect">
            <a:avLst/>
          </a:prstGeom>
        </p:spPr>
      </p:pic>
      <p:sp>
        <p:nvSpPr>
          <p:cNvPr id="9" name="Text Placeholder 8"/>
          <p:cNvSpPr>
            <a:spLocks noGrp="1"/>
          </p:cNvSpPr>
          <p:nvPr>
            <p:ph type="body" sz="quarter" idx="11"/>
          </p:nvPr>
        </p:nvSpPr>
        <p:spPr>
          <a:xfrm>
            <a:off x="836613" y="6069806"/>
            <a:ext cx="2363787" cy="361950"/>
          </a:xfrm>
        </p:spPr>
        <p:txBody>
          <a:bodyPr>
            <a:noAutofit/>
          </a:bodyPr>
          <a:lstStyle>
            <a:lvl1pPr>
              <a:buNone/>
              <a:defRPr sz="1800">
                <a:solidFill>
                  <a:schemeClr val="tx1">
                    <a:lumMod val="85000"/>
                    <a:lumOff val="15000"/>
                  </a:schemeClr>
                </a:solidFill>
              </a:defRPr>
            </a:lvl1pPr>
          </a:lstStyle>
          <a:p>
            <a:pPr lvl="0"/>
            <a:r>
              <a:rPr lang="en-US"/>
              <a:t>Click to edit Master text styles</a:t>
            </a:r>
          </a:p>
        </p:txBody>
      </p:sp>
      <p:sp>
        <p:nvSpPr>
          <p:cNvPr id="20" name="Text Placeholder 19"/>
          <p:cNvSpPr>
            <a:spLocks noGrp="1"/>
          </p:cNvSpPr>
          <p:nvPr>
            <p:ph type="body" sz="quarter" idx="12"/>
          </p:nvPr>
        </p:nvSpPr>
        <p:spPr>
          <a:xfrm>
            <a:off x="836741" y="882675"/>
            <a:ext cx="7422676" cy="2276476"/>
          </a:xfrm>
        </p:spPr>
        <p:txBody>
          <a:bodyPr anchor="b"/>
          <a:lstStyle>
            <a:lvl1pPr marL="0" indent="0">
              <a:buNone/>
              <a:defRPr sz="4800" b="1">
                <a:solidFill>
                  <a:srgbClr val="005FAA"/>
                </a:solidFill>
                <a:latin typeface="Proxima Nova Rg" panose="02000506030000020004" pitchFamily="2" charset="77"/>
              </a:defRPr>
            </a:lvl1pPr>
          </a:lstStyle>
          <a:p>
            <a:pPr lvl="0"/>
            <a:r>
              <a:rPr lang="en-US"/>
              <a:t>Click to edit Master text styles</a:t>
            </a:r>
          </a:p>
        </p:txBody>
      </p:sp>
      <p:sp>
        <p:nvSpPr>
          <p:cNvPr id="25" name="Text Placeholder 24"/>
          <p:cNvSpPr>
            <a:spLocks noGrp="1"/>
          </p:cNvSpPr>
          <p:nvPr>
            <p:ph type="body" sz="quarter" idx="13"/>
          </p:nvPr>
        </p:nvSpPr>
        <p:spPr>
          <a:xfrm>
            <a:off x="836613" y="3244874"/>
            <a:ext cx="6145212" cy="1404937"/>
          </a:xfrm>
        </p:spPr>
        <p:txBody>
          <a:bodyPr/>
          <a:lstStyle>
            <a:lvl1pPr marL="0" indent="0">
              <a:lnSpc>
                <a:spcPct val="100000"/>
              </a:lnSpc>
              <a:buNone/>
              <a:defRPr sz="2400">
                <a:solidFill>
                  <a:schemeClr val="tx1">
                    <a:lumMod val="85000"/>
                    <a:lumOff val="15000"/>
                  </a:schemeClr>
                </a:solidFill>
              </a:defRPr>
            </a:lvl1pPr>
          </a:lstStyle>
          <a:p>
            <a:pPr lvl="0"/>
            <a:r>
              <a:rPr lang="en-US"/>
              <a:t>Click to edit Master text styles</a:t>
            </a:r>
          </a:p>
        </p:txBody>
      </p:sp>
      <p:pic>
        <p:nvPicPr>
          <p:cNvPr id="3" name="Picture 2" descr="Logo&#10;&#10;Description automatically generated">
            <a:extLst>
              <a:ext uri="{FF2B5EF4-FFF2-40B4-BE49-F238E27FC236}">
                <a16:creationId xmlns:a16="http://schemas.microsoft.com/office/drawing/2014/main" id="{04AA1B90-6BFE-2EF5-07E5-A605A3260055}"/>
              </a:ext>
            </a:extLst>
          </p:cNvPr>
          <p:cNvPicPr>
            <a:picLocks noChangeAspect="1"/>
          </p:cNvPicPr>
          <p:nvPr userDrawn="1"/>
        </p:nvPicPr>
        <p:blipFill>
          <a:blip r:embed="rId4"/>
          <a:stretch>
            <a:fillRect/>
          </a:stretch>
        </p:blipFill>
        <p:spPr>
          <a:xfrm>
            <a:off x="9052169" y="504093"/>
            <a:ext cx="2565400" cy="1215189"/>
          </a:xfrm>
          <a:prstGeom prst="rect">
            <a:avLst/>
          </a:prstGeom>
        </p:spPr>
      </p:pic>
    </p:spTree>
    <p:extLst>
      <p:ext uri="{BB962C8B-B14F-4D97-AF65-F5344CB8AC3E}">
        <p14:creationId xmlns:p14="http://schemas.microsoft.com/office/powerpoint/2010/main" val="271178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4A34B8-D1F6-ADC3-EAA9-9A7676215719}"/>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7CDA1BC1-D020-1786-3393-773CA57B9069}"/>
              </a:ext>
            </a:extLst>
          </p:cNvPr>
          <p:cNvSpPr/>
          <p:nvPr userDrawn="1"/>
        </p:nvSpPr>
        <p:spPr>
          <a:xfrm>
            <a:off x="-286657" y="1963057"/>
            <a:ext cx="9564914" cy="29318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84F27-6E1A-1E1B-97F4-B41AEA0C111D}"/>
              </a:ext>
            </a:extLst>
          </p:cNvPr>
          <p:cNvSpPr>
            <a:spLocks noGrp="1"/>
          </p:cNvSpPr>
          <p:nvPr>
            <p:ph type="title" hasCustomPrompt="1"/>
          </p:nvPr>
        </p:nvSpPr>
        <p:spPr>
          <a:xfrm>
            <a:off x="983050" y="3003470"/>
            <a:ext cx="7948679" cy="425530"/>
          </a:xfrm>
        </p:spPr>
        <p:txBody>
          <a:bodyPr lIns="0" bIns="0"/>
          <a:lstStyle>
            <a:lvl1pPr>
              <a:defRPr>
                <a:solidFill>
                  <a:schemeClr val="bg1"/>
                </a:solidFill>
                <a:latin typeface="Proxima Nova Rg" panose="02000506030000020004" pitchFamily="2" charset="77"/>
              </a:defRPr>
            </a:lvl1pPr>
          </a:lstStyle>
          <a:p>
            <a:r>
              <a:rPr lang="en-US" dirty="0"/>
              <a:t>Section Title</a:t>
            </a:r>
          </a:p>
        </p:txBody>
      </p:sp>
      <p:sp>
        <p:nvSpPr>
          <p:cNvPr id="7" name="Rectangle 6">
            <a:extLst>
              <a:ext uri="{FF2B5EF4-FFF2-40B4-BE49-F238E27FC236}">
                <a16:creationId xmlns:a16="http://schemas.microsoft.com/office/drawing/2014/main" id="{8BCFC36E-60A0-2B09-84B6-02F3B3CB8286}"/>
              </a:ext>
            </a:extLst>
          </p:cNvPr>
          <p:cNvSpPr/>
          <p:nvPr userDrawn="1"/>
        </p:nvSpPr>
        <p:spPr>
          <a:xfrm>
            <a:off x="673099" y="2999674"/>
            <a:ext cx="208224" cy="80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8EAA866B-D4AD-DA66-F5A8-A26130732956}"/>
              </a:ext>
            </a:extLst>
          </p:cNvPr>
          <p:cNvSpPr>
            <a:spLocks noGrp="1"/>
          </p:cNvSpPr>
          <p:nvPr>
            <p:ph sz="quarter" idx="12" hasCustomPrompt="1"/>
          </p:nvPr>
        </p:nvSpPr>
        <p:spPr>
          <a:xfrm>
            <a:off x="983050" y="3499428"/>
            <a:ext cx="7948679" cy="309442"/>
          </a:xfrm>
        </p:spPr>
        <p:txBody>
          <a:bodyPr lIns="0" bIns="0" anchor="ctr" anchorCtr="0"/>
          <a:lstStyle>
            <a:lvl1pPr marL="0" indent="0">
              <a:buNone/>
              <a:defRPr sz="2800" b="1">
                <a:solidFill>
                  <a:schemeClr val="bg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131436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3A39-8CFE-9CEB-11AA-6336EF06F7BE}"/>
              </a:ext>
            </a:extLst>
          </p:cNvPr>
          <p:cNvSpPr>
            <a:spLocks noGrp="1"/>
          </p:cNvSpPr>
          <p:nvPr>
            <p:ph type="title"/>
          </p:nvPr>
        </p:nvSpPr>
        <p:spPr>
          <a:xfrm>
            <a:off x="1105487" y="427283"/>
            <a:ext cx="10515600" cy="365126"/>
          </a:xfrm>
        </p:spPr>
        <p:txBody>
          <a:bodyPr lIns="0" tIns="0" bIns="0"/>
          <a:lstStyle>
            <a:lvl1pPr>
              <a:defRPr>
                <a:solidFill>
                  <a:schemeClr val="tx1"/>
                </a:solidFill>
                <a:latin typeface="Proxima Nova Rg" panose="02000506030000020004" pitchFamily="2" charset="77"/>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EEC7C38-2853-B477-28AA-83969186A8D7}"/>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C3E1BC0D-35EF-21AE-E905-40AFF1F2EE7A}"/>
              </a:ext>
            </a:extLst>
          </p:cNvPr>
          <p:cNvSpPr/>
          <p:nvPr userDrawn="1"/>
        </p:nvSpPr>
        <p:spPr>
          <a:xfrm>
            <a:off x="-128808" y="427283"/>
            <a:ext cx="1099479" cy="778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1">
            <a:extLst>
              <a:ext uri="{FF2B5EF4-FFF2-40B4-BE49-F238E27FC236}">
                <a16:creationId xmlns:a16="http://schemas.microsoft.com/office/drawing/2014/main" id="{08EF2E82-CF17-C4B4-566A-E4CE0DFA36F3}"/>
              </a:ext>
            </a:extLst>
          </p:cNvPr>
          <p:cNvSpPr>
            <a:spLocks noGrp="1"/>
          </p:cNvSpPr>
          <p:nvPr>
            <p:ph sz="quarter" idx="12" hasCustomPrompt="1"/>
          </p:nvPr>
        </p:nvSpPr>
        <p:spPr>
          <a:xfrm>
            <a:off x="1105487" y="896088"/>
            <a:ext cx="10515600" cy="309442"/>
          </a:xfrm>
        </p:spPr>
        <p:txBody>
          <a:bodyPr lIns="0" tIns="0" bIns="0" anchor="ctr" anchorCtr="0"/>
          <a:lstStyle>
            <a:lvl1pPr marL="0" indent="0">
              <a:buNone/>
              <a:defRPr sz="2800" b="1">
                <a:solidFill>
                  <a:schemeClr val="accent2"/>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3090310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304E95E-4CE4-309B-9F91-069293B9F732}"/>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dirty="0"/>
          </a:p>
        </p:txBody>
      </p:sp>
      <p:pic>
        <p:nvPicPr>
          <p:cNvPr id="7" name="Picture 6">
            <a:extLst>
              <a:ext uri="{FF2B5EF4-FFF2-40B4-BE49-F238E27FC236}">
                <a16:creationId xmlns:a16="http://schemas.microsoft.com/office/drawing/2014/main" id="{81885F96-A9A5-A1DC-C765-642975279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0181" y="2731168"/>
            <a:ext cx="6198227" cy="1395663"/>
          </a:xfrm>
          <a:prstGeom prst="rect">
            <a:avLst/>
          </a:prstGeom>
        </p:spPr>
      </p:pic>
      <p:pic>
        <p:nvPicPr>
          <p:cNvPr id="8" name="Picture 7">
            <a:extLst>
              <a:ext uri="{FF2B5EF4-FFF2-40B4-BE49-F238E27FC236}">
                <a16:creationId xmlns:a16="http://schemas.microsoft.com/office/drawing/2014/main" id="{4B8C5476-5FE8-1B19-784D-1B784D357283}"/>
              </a:ext>
            </a:extLst>
          </p:cNvPr>
          <p:cNvPicPr>
            <a:picLocks noChangeAspect="1"/>
          </p:cNvPicPr>
          <p:nvPr userDrawn="1"/>
        </p:nvPicPr>
        <p:blipFill>
          <a:blip r:embed="rId3"/>
          <a:stretch>
            <a:fillRect/>
          </a:stretch>
        </p:blipFill>
        <p:spPr>
          <a:xfrm>
            <a:off x="0" y="0"/>
            <a:ext cx="3101242" cy="909552"/>
          </a:xfrm>
          <a:prstGeom prst="rect">
            <a:avLst/>
          </a:prstGeom>
        </p:spPr>
      </p:pic>
      <p:pic>
        <p:nvPicPr>
          <p:cNvPr id="9" name="Picture 8" descr="A picture containing text, transport, clipart, vector graphics&#10;&#10;Description automatically generated">
            <a:extLst>
              <a:ext uri="{FF2B5EF4-FFF2-40B4-BE49-F238E27FC236}">
                <a16:creationId xmlns:a16="http://schemas.microsoft.com/office/drawing/2014/main" id="{A89E9625-C878-78E7-C775-A2E21360F9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3653" y="162861"/>
            <a:ext cx="2105813" cy="909553"/>
          </a:xfrm>
          <a:prstGeom prst="rect">
            <a:avLst/>
          </a:prstGeom>
        </p:spPr>
      </p:pic>
      <p:pic>
        <p:nvPicPr>
          <p:cNvPr id="11" name="Graphic 10">
            <a:extLst>
              <a:ext uri="{FF2B5EF4-FFF2-40B4-BE49-F238E27FC236}">
                <a16:creationId xmlns:a16="http://schemas.microsoft.com/office/drawing/2014/main" id="{914BEEF4-DD15-4C4F-CACA-CD0624E2E78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20766525">
            <a:off x="57252" y="1200071"/>
            <a:ext cx="8829675" cy="1552575"/>
          </a:xfrm>
          <a:prstGeom prst="rect">
            <a:avLst/>
          </a:prstGeom>
        </p:spPr>
      </p:pic>
      <p:pic>
        <p:nvPicPr>
          <p:cNvPr id="12" name="Graphic 11">
            <a:extLst>
              <a:ext uri="{FF2B5EF4-FFF2-40B4-BE49-F238E27FC236}">
                <a16:creationId xmlns:a16="http://schemas.microsoft.com/office/drawing/2014/main" id="{10662262-1C4A-8211-0310-57304C4A6CB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091275" y="4536545"/>
            <a:ext cx="7753350" cy="5105400"/>
          </a:xfrm>
          <a:prstGeom prst="rect">
            <a:avLst/>
          </a:prstGeom>
        </p:spPr>
      </p:pic>
    </p:spTree>
    <p:extLst>
      <p:ext uri="{BB962C8B-B14F-4D97-AF65-F5344CB8AC3E}">
        <p14:creationId xmlns:p14="http://schemas.microsoft.com/office/powerpoint/2010/main" val="390306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DA1BC1-D020-1786-3393-773CA57B9069}"/>
              </a:ext>
            </a:extLst>
          </p:cNvPr>
          <p:cNvSpPr/>
          <p:nvPr userDrawn="1"/>
        </p:nvSpPr>
        <p:spPr>
          <a:xfrm>
            <a:off x="-286657" y="1963057"/>
            <a:ext cx="9564914" cy="2931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84F27-6E1A-1E1B-97F4-B41AEA0C111D}"/>
              </a:ext>
            </a:extLst>
          </p:cNvPr>
          <p:cNvSpPr>
            <a:spLocks noGrp="1"/>
          </p:cNvSpPr>
          <p:nvPr>
            <p:ph type="title" hasCustomPrompt="1"/>
          </p:nvPr>
        </p:nvSpPr>
        <p:spPr>
          <a:xfrm>
            <a:off x="983050" y="3003470"/>
            <a:ext cx="7948679" cy="425530"/>
          </a:xfrm>
        </p:spPr>
        <p:txBody>
          <a:bodyPr lIns="0" bIns="0"/>
          <a:lstStyle>
            <a:lvl1pPr>
              <a:defRPr>
                <a:solidFill>
                  <a:schemeClr val="bg1"/>
                </a:solidFill>
                <a:latin typeface="Proxima Nova Rg" panose="02000506030000020004" pitchFamily="2" charset="77"/>
              </a:defRPr>
            </a:lvl1pPr>
          </a:lstStyle>
          <a:p>
            <a:r>
              <a:rPr lang="en-US" dirty="0"/>
              <a:t>Section Title</a:t>
            </a:r>
          </a:p>
        </p:txBody>
      </p:sp>
      <p:sp>
        <p:nvSpPr>
          <p:cNvPr id="4" name="Slide Number Placeholder 3">
            <a:extLst>
              <a:ext uri="{FF2B5EF4-FFF2-40B4-BE49-F238E27FC236}">
                <a16:creationId xmlns:a16="http://schemas.microsoft.com/office/drawing/2014/main" id="{7E4A34B8-D1F6-ADC3-EAA9-9A7676215719}"/>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7" name="Rectangle 6">
            <a:extLst>
              <a:ext uri="{FF2B5EF4-FFF2-40B4-BE49-F238E27FC236}">
                <a16:creationId xmlns:a16="http://schemas.microsoft.com/office/drawing/2014/main" id="{8BCFC36E-60A0-2B09-84B6-02F3B3CB8286}"/>
              </a:ext>
            </a:extLst>
          </p:cNvPr>
          <p:cNvSpPr/>
          <p:nvPr userDrawn="1"/>
        </p:nvSpPr>
        <p:spPr>
          <a:xfrm>
            <a:off x="673099" y="2999674"/>
            <a:ext cx="208224" cy="80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8EAA866B-D4AD-DA66-F5A8-A26130732956}"/>
              </a:ext>
            </a:extLst>
          </p:cNvPr>
          <p:cNvSpPr>
            <a:spLocks noGrp="1"/>
          </p:cNvSpPr>
          <p:nvPr>
            <p:ph sz="quarter" idx="12" hasCustomPrompt="1"/>
          </p:nvPr>
        </p:nvSpPr>
        <p:spPr>
          <a:xfrm>
            <a:off x="983050" y="3499428"/>
            <a:ext cx="7948679" cy="309442"/>
          </a:xfrm>
        </p:spPr>
        <p:txBody>
          <a:bodyPr lIns="0" bIns="0" anchor="ctr" anchorCtr="0"/>
          <a:lstStyle>
            <a:lvl1pPr marL="0" indent="0">
              <a:buNone/>
              <a:defRPr sz="2800" b="1">
                <a:solidFill>
                  <a:schemeClr val="bg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23305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3A39-8CFE-9CEB-11AA-6336EF06F7BE}"/>
              </a:ext>
            </a:extLst>
          </p:cNvPr>
          <p:cNvSpPr>
            <a:spLocks noGrp="1"/>
          </p:cNvSpPr>
          <p:nvPr>
            <p:ph type="title"/>
          </p:nvPr>
        </p:nvSpPr>
        <p:spPr>
          <a:xfrm>
            <a:off x="1105487" y="427283"/>
            <a:ext cx="10515600" cy="365126"/>
          </a:xfrm>
        </p:spPr>
        <p:txBody>
          <a:bodyPr lIns="0" tIns="0" bIns="0"/>
          <a:lstStyle>
            <a:lvl1pPr>
              <a:defRPr>
                <a:solidFill>
                  <a:schemeClr val="tx1"/>
                </a:solidFill>
                <a:latin typeface="Proxima Nova Rg" panose="02000506030000020004" pitchFamily="2" charset="77"/>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EEC7C38-2853-B477-28AA-83969186A8D7}"/>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C3E1BC0D-35EF-21AE-E905-40AFF1F2EE7A}"/>
              </a:ext>
            </a:extLst>
          </p:cNvPr>
          <p:cNvSpPr/>
          <p:nvPr userDrawn="1"/>
        </p:nvSpPr>
        <p:spPr>
          <a:xfrm>
            <a:off x="-128808" y="427283"/>
            <a:ext cx="1099479" cy="778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1">
            <a:extLst>
              <a:ext uri="{FF2B5EF4-FFF2-40B4-BE49-F238E27FC236}">
                <a16:creationId xmlns:a16="http://schemas.microsoft.com/office/drawing/2014/main" id="{08EF2E82-CF17-C4B4-566A-E4CE0DFA36F3}"/>
              </a:ext>
            </a:extLst>
          </p:cNvPr>
          <p:cNvSpPr>
            <a:spLocks noGrp="1"/>
          </p:cNvSpPr>
          <p:nvPr>
            <p:ph sz="quarter" idx="12" hasCustomPrompt="1"/>
          </p:nvPr>
        </p:nvSpPr>
        <p:spPr>
          <a:xfrm>
            <a:off x="1105487" y="896088"/>
            <a:ext cx="10515600" cy="309442"/>
          </a:xfrm>
        </p:spPr>
        <p:txBody>
          <a:bodyPr lIns="0" tIns="0" bIns="0" anchor="ctr" anchorCtr="0"/>
          <a:lstStyle>
            <a:lvl1pPr marL="0" indent="0">
              <a:buNone/>
              <a:defRPr sz="2800" b="1">
                <a:solidFill>
                  <a:schemeClr val="accent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176158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DA1BC1-D020-1786-3393-773CA57B9069}"/>
              </a:ext>
            </a:extLst>
          </p:cNvPr>
          <p:cNvSpPr/>
          <p:nvPr userDrawn="1"/>
        </p:nvSpPr>
        <p:spPr>
          <a:xfrm>
            <a:off x="-286657" y="1963057"/>
            <a:ext cx="9564914" cy="293188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84F27-6E1A-1E1B-97F4-B41AEA0C111D}"/>
              </a:ext>
            </a:extLst>
          </p:cNvPr>
          <p:cNvSpPr>
            <a:spLocks noGrp="1"/>
          </p:cNvSpPr>
          <p:nvPr>
            <p:ph type="title" hasCustomPrompt="1"/>
          </p:nvPr>
        </p:nvSpPr>
        <p:spPr>
          <a:xfrm>
            <a:off x="983050" y="3003470"/>
            <a:ext cx="7948679" cy="425530"/>
          </a:xfrm>
        </p:spPr>
        <p:txBody>
          <a:bodyPr lIns="0" bIns="0"/>
          <a:lstStyle>
            <a:lvl1pPr>
              <a:defRPr>
                <a:solidFill>
                  <a:schemeClr val="bg1"/>
                </a:solidFill>
                <a:latin typeface="Proxima Nova Rg" panose="02000506030000020004" pitchFamily="2" charset="77"/>
              </a:defRPr>
            </a:lvl1pPr>
          </a:lstStyle>
          <a:p>
            <a:r>
              <a:rPr lang="en-US" dirty="0"/>
              <a:t>Section Title</a:t>
            </a:r>
          </a:p>
        </p:txBody>
      </p:sp>
      <p:sp>
        <p:nvSpPr>
          <p:cNvPr id="4" name="Slide Number Placeholder 3">
            <a:extLst>
              <a:ext uri="{FF2B5EF4-FFF2-40B4-BE49-F238E27FC236}">
                <a16:creationId xmlns:a16="http://schemas.microsoft.com/office/drawing/2014/main" id="{7E4A34B8-D1F6-ADC3-EAA9-9A7676215719}"/>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7" name="Rectangle 6">
            <a:extLst>
              <a:ext uri="{FF2B5EF4-FFF2-40B4-BE49-F238E27FC236}">
                <a16:creationId xmlns:a16="http://schemas.microsoft.com/office/drawing/2014/main" id="{8BCFC36E-60A0-2B09-84B6-02F3B3CB8286}"/>
              </a:ext>
            </a:extLst>
          </p:cNvPr>
          <p:cNvSpPr/>
          <p:nvPr userDrawn="1"/>
        </p:nvSpPr>
        <p:spPr>
          <a:xfrm>
            <a:off x="673099" y="2999674"/>
            <a:ext cx="208224" cy="80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8EAA866B-D4AD-DA66-F5A8-A26130732956}"/>
              </a:ext>
            </a:extLst>
          </p:cNvPr>
          <p:cNvSpPr>
            <a:spLocks noGrp="1"/>
          </p:cNvSpPr>
          <p:nvPr>
            <p:ph sz="quarter" idx="12" hasCustomPrompt="1"/>
          </p:nvPr>
        </p:nvSpPr>
        <p:spPr>
          <a:xfrm>
            <a:off x="983050" y="3499428"/>
            <a:ext cx="7948679" cy="309442"/>
          </a:xfrm>
        </p:spPr>
        <p:txBody>
          <a:bodyPr lIns="0" bIns="0" anchor="ctr" anchorCtr="0"/>
          <a:lstStyle>
            <a:lvl1pPr marL="0" indent="0">
              <a:buNone/>
              <a:defRPr sz="2800" b="1">
                <a:solidFill>
                  <a:schemeClr val="bg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70085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3A39-8CFE-9CEB-11AA-6336EF06F7BE}"/>
              </a:ext>
            </a:extLst>
          </p:cNvPr>
          <p:cNvSpPr>
            <a:spLocks noGrp="1"/>
          </p:cNvSpPr>
          <p:nvPr>
            <p:ph type="title"/>
          </p:nvPr>
        </p:nvSpPr>
        <p:spPr>
          <a:xfrm>
            <a:off x="1105487" y="427283"/>
            <a:ext cx="10515600" cy="365126"/>
          </a:xfrm>
        </p:spPr>
        <p:txBody>
          <a:bodyPr lIns="0" tIns="0" bIns="0"/>
          <a:lstStyle>
            <a:lvl1pPr>
              <a:defRPr>
                <a:solidFill>
                  <a:schemeClr val="tx1"/>
                </a:solidFill>
                <a:latin typeface="Proxima Nova Rg" panose="02000506030000020004" pitchFamily="2" charset="77"/>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EEC7C38-2853-B477-28AA-83969186A8D7}"/>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C3E1BC0D-35EF-21AE-E905-40AFF1F2EE7A}"/>
              </a:ext>
            </a:extLst>
          </p:cNvPr>
          <p:cNvSpPr/>
          <p:nvPr userDrawn="1"/>
        </p:nvSpPr>
        <p:spPr>
          <a:xfrm>
            <a:off x="-128808" y="427283"/>
            <a:ext cx="1099479" cy="7782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1">
            <a:extLst>
              <a:ext uri="{FF2B5EF4-FFF2-40B4-BE49-F238E27FC236}">
                <a16:creationId xmlns:a16="http://schemas.microsoft.com/office/drawing/2014/main" id="{08EF2E82-CF17-C4B4-566A-E4CE0DFA36F3}"/>
              </a:ext>
            </a:extLst>
          </p:cNvPr>
          <p:cNvSpPr>
            <a:spLocks noGrp="1"/>
          </p:cNvSpPr>
          <p:nvPr>
            <p:ph sz="quarter" idx="12" hasCustomPrompt="1"/>
          </p:nvPr>
        </p:nvSpPr>
        <p:spPr>
          <a:xfrm>
            <a:off x="1105487" y="896088"/>
            <a:ext cx="10515600" cy="309442"/>
          </a:xfrm>
        </p:spPr>
        <p:txBody>
          <a:bodyPr lIns="0" tIns="0" bIns="0" anchor="ctr" anchorCtr="0"/>
          <a:lstStyle>
            <a:lvl1pPr marL="0" indent="0">
              <a:buNone/>
              <a:defRPr sz="2800" b="1">
                <a:solidFill>
                  <a:schemeClr val="accent1">
                    <a:lumMod val="50000"/>
                  </a:schemeClr>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306984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DA1BC1-D020-1786-3393-773CA57B9069}"/>
              </a:ext>
            </a:extLst>
          </p:cNvPr>
          <p:cNvSpPr/>
          <p:nvPr userDrawn="1"/>
        </p:nvSpPr>
        <p:spPr>
          <a:xfrm>
            <a:off x="-286657" y="1963057"/>
            <a:ext cx="9564914" cy="29318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84F27-6E1A-1E1B-97F4-B41AEA0C111D}"/>
              </a:ext>
            </a:extLst>
          </p:cNvPr>
          <p:cNvSpPr>
            <a:spLocks noGrp="1"/>
          </p:cNvSpPr>
          <p:nvPr>
            <p:ph type="title" hasCustomPrompt="1"/>
          </p:nvPr>
        </p:nvSpPr>
        <p:spPr>
          <a:xfrm>
            <a:off x="983050" y="3003470"/>
            <a:ext cx="7948679" cy="425530"/>
          </a:xfrm>
        </p:spPr>
        <p:txBody>
          <a:bodyPr lIns="0" bIns="0"/>
          <a:lstStyle>
            <a:lvl1pPr>
              <a:defRPr>
                <a:solidFill>
                  <a:schemeClr val="bg1"/>
                </a:solidFill>
                <a:latin typeface="Proxima Nova Rg" panose="02000506030000020004" pitchFamily="2" charset="77"/>
              </a:defRPr>
            </a:lvl1pPr>
          </a:lstStyle>
          <a:p>
            <a:r>
              <a:rPr lang="en-US" dirty="0"/>
              <a:t>Section Title</a:t>
            </a:r>
          </a:p>
        </p:txBody>
      </p:sp>
      <p:sp>
        <p:nvSpPr>
          <p:cNvPr id="4" name="Slide Number Placeholder 3">
            <a:extLst>
              <a:ext uri="{FF2B5EF4-FFF2-40B4-BE49-F238E27FC236}">
                <a16:creationId xmlns:a16="http://schemas.microsoft.com/office/drawing/2014/main" id="{7E4A34B8-D1F6-ADC3-EAA9-9A7676215719}"/>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7" name="Rectangle 6">
            <a:extLst>
              <a:ext uri="{FF2B5EF4-FFF2-40B4-BE49-F238E27FC236}">
                <a16:creationId xmlns:a16="http://schemas.microsoft.com/office/drawing/2014/main" id="{8BCFC36E-60A0-2B09-84B6-02F3B3CB8286}"/>
              </a:ext>
            </a:extLst>
          </p:cNvPr>
          <p:cNvSpPr/>
          <p:nvPr userDrawn="1"/>
        </p:nvSpPr>
        <p:spPr>
          <a:xfrm>
            <a:off x="673099" y="2999674"/>
            <a:ext cx="208224" cy="80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8EAA866B-D4AD-DA66-F5A8-A26130732956}"/>
              </a:ext>
            </a:extLst>
          </p:cNvPr>
          <p:cNvSpPr>
            <a:spLocks noGrp="1"/>
          </p:cNvSpPr>
          <p:nvPr>
            <p:ph sz="quarter" idx="12" hasCustomPrompt="1"/>
          </p:nvPr>
        </p:nvSpPr>
        <p:spPr>
          <a:xfrm>
            <a:off x="983050" y="3499428"/>
            <a:ext cx="7948679" cy="309442"/>
          </a:xfrm>
        </p:spPr>
        <p:txBody>
          <a:bodyPr lIns="0" bIns="0" anchor="ctr" anchorCtr="0"/>
          <a:lstStyle>
            <a:lvl1pPr marL="0" indent="0">
              <a:buNone/>
              <a:defRPr sz="2800" b="1">
                <a:solidFill>
                  <a:schemeClr val="bg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232630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3A39-8CFE-9CEB-11AA-6336EF06F7BE}"/>
              </a:ext>
            </a:extLst>
          </p:cNvPr>
          <p:cNvSpPr>
            <a:spLocks noGrp="1"/>
          </p:cNvSpPr>
          <p:nvPr>
            <p:ph type="title"/>
          </p:nvPr>
        </p:nvSpPr>
        <p:spPr>
          <a:xfrm>
            <a:off x="1105487" y="427283"/>
            <a:ext cx="10515600" cy="365126"/>
          </a:xfrm>
        </p:spPr>
        <p:txBody>
          <a:bodyPr lIns="0" tIns="0" bIns="0"/>
          <a:lstStyle>
            <a:lvl1pPr>
              <a:defRPr>
                <a:solidFill>
                  <a:schemeClr val="tx1"/>
                </a:solidFill>
                <a:latin typeface="Proxima Nova Rg" panose="02000506030000020004" pitchFamily="2" charset="77"/>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EEC7C38-2853-B477-28AA-83969186A8D7}"/>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C3E1BC0D-35EF-21AE-E905-40AFF1F2EE7A}"/>
              </a:ext>
            </a:extLst>
          </p:cNvPr>
          <p:cNvSpPr/>
          <p:nvPr userDrawn="1"/>
        </p:nvSpPr>
        <p:spPr>
          <a:xfrm>
            <a:off x="-128808" y="427283"/>
            <a:ext cx="1099479" cy="7782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1">
            <a:extLst>
              <a:ext uri="{FF2B5EF4-FFF2-40B4-BE49-F238E27FC236}">
                <a16:creationId xmlns:a16="http://schemas.microsoft.com/office/drawing/2014/main" id="{08EF2E82-CF17-C4B4-566A-E4CE0DFA36F3}"/>
              </a:ext>
            </a:extLst>
          </p:cNvPr>
          <p:cNvSpPr>
            <a:spLocks noGrp="1"/>
          </p:cNvSpPr>
          <p:nvPr>
            <p:ph sz="quarter" idx="12" hasCustomPrompt="1"/>
          </p:nvPr>
        </p:nvSpPr>
        <p:spPr>
          <a:xfrm>
            <a:off x="1105487" y="896088"/>
            <a:ext cx="10515600" cy="309442"/>
          </a:xfrm>
        </p:spPr>
        <p:txBody>
          <a:bodyPr lIns="0" tIns="0" bIns="0" anchor="ctr" anchorCtr="0"/>
          <a:lstStyle>
            <a:lvl1pPr marL="0" indent="0">
              <a:buNone/>
              <a:defRPr sz="2800" b="1">
                <a:solidFill>
                  <a:schemeClr val="accent3"/>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297732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DA1BC1-D020-1786-3393-773CA57B9069}"/>
              </a:ext>
            </a:extLst>
          </p:cNvPr>
          <p:cNvSpPr/>
          <p:nvPr userDrawn="1"/>
        </p:nvSpPr>
        <p:spPr>
          <a:xfrm>
            <a:off x="-286657" y="1963057"/>
            <a:ext cx="9564914" cy="29318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F84F27-6E1A-1E1B-97F4-B41AEA0C111D}"/>
              </a:ext>
            </a:extLst>
          </p:cNvPr>
          <p:cNvSpPr>
            <a:spLocks noGrp="1"/>
          </p:cNvSpPr>
          <p:nvPr>
            <p:ph type="title" hasCustomPrompt="1"/>
          </p:nvPr>
        </p:nvSpPr>
        <p:spPr>
          <a:xfrm>
            <a:off x="983050" y="3003470"/>
            <a:ext cx="7948679" cy="425530"/>
          </a:xfrm>
        </p:spPr>
        <p:txBody>
          <a:bodyPr lIns="0" bIns="0"/>
          <a:lstStyle>
            <a:lvl1pPr>
              <a:defRPr>
                <a:solidFill>
                  <a:schemeClr val="bg1"/>
                </a:solidFill>
                <a:latin typeface="Proxima Nova Rg" panose="02000506030000020004" pitchFamily="2" charset="77"/>
              </a:defRPr>
            </a:lvl1pPr>
          </a:lstStyle>
          <a:p>
            <a:r>
              <a:rPr lang="en-US" dirty="0"/>
              <a:t>Section Title</a:t>
            </a:r>
          </a:p>
        </p:txBody>
      </p:sp>
      <p:sp>
        <p:nvSpPr>
          <p:cNvPr id="4" name="Slide Number Placeholder 3">
            <a:extLst>
              <a:ext uri="{FF2B5EF4-FFF2-40B4-BE49-F238E27FC236}">
                <a16:creationId xmlns:a16="http://schemas.microsoft.com/office/drawing/2014/main" id="{7E4A34B8-D1F6-ADC3-EAA9-9A7676215719}"/>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7" name="Rectangle 6">
            <a:extLst>
              <a:ext uri="{FF2B5EF4-FFF2-40B4-BE49-F238E27FC236}">
                <a16:creationId xmlns:a16="http://schemas.microsoft.com/office/drawing/2014/main" id="{8BCFC36E-60A0-2B09-84B6-02F3B3CB8286}"/>
              </a:ext>
            </a:extLst>
          </p:cNvPr>
          <p:cNvSpPr/>
          <p:nvPr userDrawn="1"/>
        </p:nvSpPr>
        <p:spPr>
          <a:xfrm>
            <a:off x="673099" y="2999674"/>
            <a:ext cx="208224" cy="809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8EAA866B-D4AD-DA66-F5A8-A26130732956}"/>
              </a:ext>
            </a:extLst>
          </p:cNvPr>
          <p:cNvSpPr>
            <a:spLocks noGrp="1"/>
          </p:cNvSpPr>
          <p:nvPr>
            <p:ph sz="quarter" idx="12" hasCustomPrompt="1"/>
          </p:nvPr>
        </p:nvSpPr>
        <p:spPr>
          <a:xfrm>
            <a:off x="983050" y="3499428"/>
            <a:ext cx="7948679" cy="309442"/>
          </a:xfrm>
        </p:spPr>
        <p:txBody>
          <a:bodyPr lIns="0" bIns="0" anchor="ctr" anchorCtr="0"/>
          <a:lstStyle>
            <a:lvl1pPr marL="0" indent="0">
              <a:buNone/>
              <a:defRPr sz="2800" b="1">
                <a:solidFill>
                  <a:schemeClr val="bg1"/>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114097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F3A39-8CFE-9CEB-11AA-6336EF06F7BE}"/>
              </a:ext>
            </a:extLst>
          </p:cNvPr>
          <p:cNvSpPr>
            <a:spLocks noGrp="1"/>
          </p:cNvSpPr>
          <p:nvPr>
            <p:ph type="title"/>
          </p:nvPr>
        </p:nvSpPr>
        <p:spPr>
          <a:xfrm>
            <a:off x="1105487" y="427283"/>
            <a:ext cx="10515600" cy="365126"/>
          </a:xfrm>
        </p:spPr>
        <p:txBody>
          <a:bodyPr lIns="0" tIns="0" bIns="0"/>
          <a:lstStyle>
            <a:lvl1pPr>
              <a:defRPr>
                <a:solidFill>
                  <a:schemeClr val="tx1"/>
                </a:solidFill>
                <a:latin typeface="Proxima Nova Rg" panose="02000506030000020004" pitchFamily="2" charset="77"/>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EEEC7C38-2853-B477-28AA-83969186A8D7}"/>
              </a:ext>
            </a:extLst>
          </p:cNvPr>
          <p:cNvSpPr>
            <a:spLocks noGrp="1"/>
          </p:cNvSpPr>
          <p:nvPr>
            <p:ph type="sldNum" sz="quarter" idx="11"/>
          </p:nvPr>
        </p:nvSpPr>
        <p:spPr/>
        <p:txBody>
          <a:bodyPr/>
          <a:lstStyle/>
          <a:p>
            <a:pPr>
              <a:defRPr/>
            </a:pPr>
            <a:fld id="{26A3772D-DC38-0045-B0D1-1FE554ED6A60}" type="slidenum">
              <a:rPr lang="en-US" smtClean="0"/>
              <a:pPr>
                <a:defRPr/>
              </a:pPr>
              <a:t>‹#›</a:t>
            </a:fld>
            <a:endParaRPr lang="en-US"/>
          </a:p>
        </p:txBody>
      </p:sp>
      <p:sp>
        <p:nvSpPr>
          <p:cNvPr id="5" name="Rectangle 4">
            <a:extLst>
              <a:ext uri="{FF2B5EF4-FFF2-40B4-BE49-F238E27FC236}">
                <a16:creationId xmlns:a16="http://schemas.microsoft.com/office/drawing/2014/main" id="{C3E1BC0D-35EF-21AE-E905-40AFF1F2EE7A}"/>
              </a:ext>
            </a:extLst>
          </p:cNvPr>
          <p:cNvSpPr/>
          <p:nvPr userDrawn="1"/>
        </p:nvSpPr>
        <p:spPr>
          <a:xfrm>
            <a:off x="-128808" y="427283"/>
            <a:ext cx="1099479" cy="77824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1">
            <a:extLst>
              <a:ext uri="{FF2B5EF4-FFF2-40B4-BE49-F238E27FC236}">
                <a16:creationId xmlns:a16="http://schemas.microsoft.com/office/drawing/2014/main" id="{08EF2E82-CF17-C4B4-566A-E4CE0DFA36F3}"/>
              </a:ext>
            </a:extLst>
          </p:cNvPr>
          <p:cNvSpPr>
            <a:spLocks noGrp="1"/>
          </p:cNvSpPr>
          <p:nvPr>
            <p:ph sz="quarter" idx="12" hasCustomPrompt="1"/>
          </p:nvPr>
        </p:nvSpPr>
        <p:spPr>
          <a:xfrm>
            <a:off x="1105487" y="896088"/>
            <a:ext cx="10515600" cy="309442"/>
          </a:xfrm>
        </p:spPr>
        <p:txBody>
          <a:bodyPr lIns="0" tIns="0" bIns="0" anchor="ctr" anchorCtr="0"/>
          <a:lstStyle>
            <a:lvl1pPr marL="0" indent="0">
              <a:buNone/>
              <a:defRPr sz="2800" b="1">
                <a:solidFill>
                  <a:schemeClr val="accent5">
                    <a:lumMod val="75000"/>
                  </a:schemeClr>
                </a:solidFill>
                <a:latin typeface="Proxima Nova Rg" panose="02000506030000020004" pitchFamily="2" charset="77"/>
              </a:defRPr>
            </a:lvl1pPr>
          </a:lstStyle>
          <a:p>
            <a:pPr lvl="0"/>
            <a:r>
              <a:rPr lang="en-US" dirty="0"/>
              <a:t>Sub-title</a:t>
            </a:r>
          </a:p>
        </p:txBody>
      </p:sp>
    </p:spTree>
    <p:extLst>
      <p:ext uri="{BB962C8B-B14F-4D97-AF65-F5344CB8AC3E}">
        <p14:creationId xmlns:p14="http://schemas.microsoft.com/office/powerpoint/2010/main" val="3349501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5BA4024-E381-534E-FFC8-B57F812D44BD}"/>
              </a:ext>
            </a:extLst>
          </p:cNvPr>
          <p:cNvSpPr>
            <a:spLocks noGrp="1" noChangeArrowheads="1"/>
          </p:cNvSpPr>
          <p:nvPr>
            <p:ph type="title"/>
          </p:nvPr>
        </p:nvSpPr>
        <p:spPr bwMode="auto">
          <a:xfrm>
            <a:off x="838200" y="681038"/>
            <a:ext cx="105156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A289F18C-A61A-8E9A-5CF4-2DF77C1BCA0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Footer Placeholder 4">
            <a:extLst>
              <a:ext uri="{FF2B5EF4-FFF2-40B4-BE49-F238E27FC236}">
                <a16:creationId xmlns:a16="http://schemas.microsoft.com/office/drawing/2014/main" id="{B11BC875-6B20-C901-6E02-1D341A329FC1}"/>
              </a:ext>
            </a:extLst>
          </p:cNvPr>
          <p:cNvSpPr>
            <a:spLocks noGrp="1"/>
          </p:cNvSpPr>
          <p:nvPr>
            <p:ph type="ftr" sz="quarter" idx="3"/>
          </p:nvPr>
        </p:nvSpPr>
        <p:spPr>
          <a:xfrm>
            <a:off x="838200" y="6356350"/>
            <a:ext cx="7315200" cy="365125"/>
          </a:xfrm>
          <a:prstGeom prst="rect">
            <a:avLst/>
          </a:prstGeom>
        </p:spPr>
        <p:txBody>
          <a:bodyPr/>
          <a:lstStyle>
            <a:lvl1pPr algn="l" eaLnBrk="1" fontAlgn="auto" hangingPunct="1">
              <a:spcBef>
                <a:spcPts val="0"/>
              </a:spcBef>
              <a:spcAft>
                <a:spcPts val="0"/>
              </a:spcAft>
              <a:defRPr sz="800">
                <a:solidFill>
                  <a:srgbClr val="005FAA"/>
                </a:solidFill>
                <a:latin typeface="+mn-lt"/>
              </a:defRPr>
            </a:lvl1pPr>
          </a:lstStyle>
          <a:p>
            <a:pPr>
              <a:defRPr/>
            </a:pPr>
            <a:endParaRPr lang="en-US"/>
          </a:p>
        </p:txBody>
      </p:sp>
      <p:sp>
        <p:nvSpPr>
          <p:cNvPr id="8" name="Slide Number Placeholder 5">
            <a:extLst>
              <a:ext uri="{FF2B5EF4-FFF2-40B4-BE49-F238E27FC236}">
                <a16:creationId xmlns:a16="http://schemas.microsoft.com/office/drawing/2014/main" id="{1485E1D5-B881-9999-9E35-6A5C94E26F88}"/>
              </a:ext>
            </a:extLst>
          </p:cNvPr>
          <p:cNvSpPr>
            <a:spLocks noGrp="1"/>
          </p:cNvSpPr>
          <p:nvPr>
            <p:ph type="sldNum" sz="quarter" idx="4"/>
          </p:nvPr>
        </p:nvSpPr>
        <p:spPr>
          <a:xfrm>
            <a:off x="8610600" y="6356350"/>
            <a:ext cx="2743200" cy="365125"/>
          </a:xfrm>
          <a:prstGeom prst="rect">
            <a:avLst/>
          </a:prstGeom>
        </p:spPr>
        <p:txBody>
          <a:bodyPr/>
          <a:lstStyle>
            <a:lvl1pPr algn="r" eaLnBrk="1" fontAlgn="auto" hangingPunct="1">
              <a:spcBef>
                <a:spcPts val="0"/>
              </a:spcBef>
              <a:spcAft>
                <a:spcPts val="0"/>
              </a:spcAft>
              <a:defRPr sz="800" smtClean="0">
                <a:solidFill>
                  <a:srgbClr val="005FAA"/>
                </a:solidFill>
                <a:latin typeface="+mn-lt"/>
              </a:defRPr>
            </a:lvl1pPr>
          </a:lstStyle>
          <a:p>
            <a:pPr>
              <a:defRPr/>
            </a:pPr>
            <a:fld id="{26A3772D-DC38-0045-B0D1-1FE554ED6A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42" r:id="rId2"/>
    <p:sldLayoutId id="2147483741" r:id="rId3"/>
    <p:sldLayoutId id="2147483751" r:id="rId4"/>
    <p:sldLayoutId id="2147483759" r:id="rId5"/>
    <p:sldLayoutId id="2147483752" r:id="rId6"/>
    <p:sldLayoutId id="2147483760" r:id="rId7"/>
    <p:sldLayoutId id="2147483753" r:id="rId8"/>
    <p:sldLayoutId id="2147483761" r:id="rId9"/>
    <p:sldLayoutId id="2147483754" r:id="rId10"/>
    <p:sldLayoutId id="2147483762" r:id="rId11"/>
    <p:sldLayoutId id="2147483739" r:id="rId12"/>
  </p:sldLayoutIdLst>
  <p:txStyles>
    <p:titleStyle>
      <a:lvl1pPr algn="l" rtl="0" eaLnBrk="1" fontAlgn="base" hangingPunct="1">
        <a:lnSpc>
          <a:spcPct val="90000"/>
        </a:lnSpc>
        <a:spcBef>
          <a:spcPct val="0"/>
        </a:spcBef>
        <a:spcAft>
          <a:spcPct val="0"/>
        </a:spcAft>
        <a:defRPr sz="3200" b="1" kern="1200">
          <a:solidFill>
            <a:srgbClr val="005FAA"/>
          </a:solidFill>
          <a:latin typeface="+mj-lt"/>
          <a:ea typeface="+mj-ea"/>
          <a:cs typeface="+mj-cs"/>
        </a:defRPr>
      </a:lvl1pPr>
      <a:lvl2pPr algn="l" rtl="0" eaLnBrk="1" fontAlgn="base" hangingPunct="1">
        <a:lnSpc>
          <a:spcPct val="90000"/>
        </a:lnSpc>
        <a:spcBef>
          <a:spcPct val="0"/>
        </a:spcBef>
        <a:spcAft>
          <a:spcPct val="0"/>
        </a:spcAft>
        <a:defRPr sz="3200" b="1">
          <a:solidFill>
            <a:srgbClr val="005FAA"/>
          </a:solidFill>
          <a:latin typeface="Arial" panose="020B0604020202020204" pitchFamily="34" charset="0"/>
        </a:defRPr>
      </a:lvl2pPr>
      <a:lvl3pPr algn="l" rtl="0" eaLnBrk="1" fontAlgn="base" hangingPunct="1">
        <a:lnSpc>
          <a:spcPct val="90000"/>
        </a:lnSpc>
        <a:spcBef>
          <a:spcPct val="0"/>
        </a:spcBef>
        <a:spcAft>
          <a:spcPct val="0"/>
        </a:spcAft>
        <a:defRPr sz="3200" b="1">
          <a:solidFill>
            <a:srgbClr val="005FAA"/>
          </a:solidFill>
          <a:latin typeface="Arial" panose="020B0604020202020204" pitchFamily="34" charset="0"/>
        </a:defRPr>
      </a:lvl3pPr>
      <a:lvl4pPr algn="l" rtl="0" eaLnBrk="1" fontAlgn="base" hangingPunct="1">
        <a:lnSpc>
          <a:spcPct val="90000"/>
        </a:lnSpc>
        <a:spcBef>
          <a:spcPct val="0"/>
        </a:spcBef>
        <a:spcAft>
          <a:spcPct val="0"/>
        </a:spcAft>
        <a:defRPr sz="3200" b="1">
          <a:solidFill>
            <a:srgbClr val="005FAA"/>
          </a:solidFill>
          <a:latin typeface="Arial" panose="020B0604020202020204" pitchFamily="34" charset="0"/>
        </a:defRPr>
      </a:lvl4pPr>
      <a:lvl5pPr algn="l" rtl="0" eaLnBrk="1" fontAlgn="base" hangingPunct="1">
        <a:lnSpc>
          <a:spcPct val="90000"/>
        </a:lnSpc>
        <a:spcBef>
          <a:spcPct val="0"/>
        </a:spcBef>
        <a:spcAft>
          <a:spcPct val="0"/>
        </a:spcAft>
        <a:defRPr sz="3200" b="1">
          <a:solidFill>
            <a:srgbClr val="005FAA"/>
          </a:solidFill>
          <a:latin typeface="Arial" panose="020B0604020202020204" pitchFamily="34" charset="0"/>
        </a:defRPr>
      </a:lvl5pPr>
      <a:lvl6pPr marL="457200" algn="l" rtl="0" eaLnBrk="1" fontAlgn="base" hangingPunct="1">
        <a:lnSpc>
          <a:spcPct val="90000"/>
        </a:lnSpc>
        <a:spcBef>
          <a:spcPct val="0"/>
        </a:spcBef>
        <a:spcAft>
          <a:spcPct val="0"/>
        </a:spcAft>
        <a:defRPr sz="3200" b="1">
          <a:solidFill>
            <a:srgbClr val="005FAA"/>
          </a:solidFill>
          <a:latin typeface="Arial" panose="020B0604020202020204" pitchFamily="34" charset="0"/>
        </a:defRPr>
      </a:lvl6pPr>
      <a:lvl7pPr marL="914400" algn="l" rtl="0" eaLnBrk="1" fontAlgn="base" hangingPunct="1">
        <a:lnSpc>
          <a:spcPct val="90000"/>
        </a:lnSpc>
        <a:spcBef>
          <a:spcPct val="0"/>
        </a:spcBef>
        <a:spcAft>
          <a:spcPct val="0"/>
        </a:spcAft>
        <a:defRPr sz="3200" b="1">
          <a:solidFill>
            <a:srgbClr val="005FAA"/>
          </a:solidFill>
          <a:latin typeface="Arial" panose="020B0604020202020204" pitchFamily="34" charset="0"/>
        </a:defRPr>
      </a:lvl7pPr>
      <a:lvl8pPr marL="1371600" algn="l" rtl="0" eaLnBrk="1" fontAlgn="base" hangingPunct="1">
        <a:lnSpc>
          <a:spcPct val="90000"/>
        </a:lnSpc>
        <a:spcBef>
          <a:spcPct val="0"/>
        </a:spcBef>
        <a:spcAft>
          <a:spcPct val="0"/>
        </a:spcAft>
        <a:defRPr sz="3200" b="1">
          <a:solidFill>
            <a:srgbClr val="005FAA"/>
          </a:solidFill>
          <a:latin typeface="Arial" panose="020B0604020202020204" pitchFamily="34" charset="0"/>
        </a:defRPr>
      </a:lvl8pPr>
      <a:lvl9pPr marL="1828800" algn="l" rtl="0" eaLnBrk="1" fontAlgn="base" hangingPunct="1">
        <a:lnSpc>
          <a:spcPct val="90000"/>
        </a:lnSpc>
        <a:spcBef>
          <a:spcPct val="0"/>
        </a:spcBef>
        <a:spcAft>
          <a:spcPct val="0"/>
        </a:spcAft>
        <a:defRPr sz="3200" b="1">
          <a:solidFill>
            <a:srgbClr val="005FAA"/>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Clr>
          <a:srgbClr val="005FAA"/>
        </a:buClr>
        <a:buFont typeface="Arial" panose="020B0604020202020204" pitchFamily="34" charset="0"/>
        <a:buChar char="•"/>
        <a:defRPr kern="1200">
          <a:solidFill>
            <a:srgbClr val="262626"/>
          </a:solidFill>
          <a:latin typeface="+mn-lt"/>
          <a:ea typeface="+mn-ea"/>
          <a:cs typeface="+mn-cs"/>
        </a:defRPr>
      </a:lvl1pPr>
      <a:lvl2pPr marL="6858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600" kern="1200">
          <a:solidFill>
            <a:srgbClr val="262626"/>
          </a:solidFill>
          <a:latin typeface="+mn-lt"/>
          <a:ea typeface="+mn-ea"/>
          <a:cs typeface="+mn-cs"/>
        </a:defRPr>
      </a:lvl2pPr>
      <a:lvl3pPr marL="11430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3pPr>
      <a:lvl4pPr marL="16002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4pPr>
      <a:lvl5pPr marL="2114550" indent="-28575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irff.undp.org/" TargetMode="External"/><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8" name="Text Placeholder 7">
            <a:extLst>
              <a:ext uri="{FF2B5EF4-FFF2-40B4-BE49-F238E27FC236}">
                <a16:creationId xmlns:a16="http://schemas.microsoft.com/office/drawing/2014/main" id="{DA845DCF-D6E8-D260-C7B6-221D60A2E04B}"/>
              </a:ext>
            </a:extLst>
          </p:cNvPr>
          <p:cNvSpPr>
            <a:spLocks noGrp="1" noChangeArrowheads="1"/>
          </p:cNvSpPr>
          <p:nvPr>
            <p:ph type="body" sz="quarter" idx="12"/>
          </p:nvPr>
        </p:nvSpPr>
        <p:spPr>
          <a:xfrm>
            <a:off x="836613" y="882649"/>
            <a:ext cx="10674667" cy="2930593"/>
          </a:xfrm>
        </p:spPr>
        <p:txBody>
          <a:bodyPr/>
          <a:lstStyle/>
          <a:p>
            <a:r>
              <a:rPr lang="en-US" altLang="en-US" sz="3600" dirty="0">
                <a:solidFill>
                  <a:schemeClr val="bg1"/>
                </a:solidFill>
              </a:rPr>
              <a:t>Key Takeaways</a:t>
            </a:r>
          </a:p>
        </p:txBody>
      </p:sp>
      <p:sp>
        <p:nvSpPr>
          <p:cNvPr id="3" name="Text Placeholder 7">
            <a:extLst>
              <a:ext uri="{FF2B5EF4-FFF2-40B4-BE49-F238E27FC236}">
                <a16:creationId xmlns:a16="http://schemas.microsoft.com/office/drawing/2014/main" id="{A68DEC86-B042-EB84-7781-1433704BD7CC}"/>
              </a:ext>
            </a:extLst>
          </p:cNvPr>
          <p:cNvSpPr txBox="1">
            <a:spLocks noChangeArrowheads="1"/>
          </p:cNvSpPr>
          <p:nvPr/>
        </p:nvSpPr>
        <p:spPr bwMode="auto">
          <a:xfrm>
            <a:off x="836612" y="4018078"/>
            <a:ext cx="10674667" cy="4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lnSpc>
                <a:spcPct val="90000"/>
              </a:lnSpc>
              <a:spcBef>
                <a:spcPts val="1000"/>
              </a:spcBef>
              <a:spcAft>
                <a:spcPct val="0"/>
              </a:spcAft>
              <a:buClr>
                <a:srgbClr val="005FAA"/>
              </a:buClr>
              <a:buFont typeface="Arial" panose="020B0604020202020204" pitchFamily="34" charset="0"/>
              <a:buNone/>
              <a:defRPr sz="4800" b="1" kern="1200">
                <a:solidFill>
                  <a:srgbClr val="005FAA"/>
                </a:solidFill>
                <a:latin typeface="Proxima Nova Rg" panose="02000506030000020004" pitchFamily="2" charset="77"/>
                <a:ea typeface="+mn-ea"/>
                <a:cs typeface="+mn-cs"/>
              </a:defRPr>
            </a:lvl1pPr>
            <a:lvl2pPr marL="6858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600" kern="1200">
                <a:solidFill>
                  <a:srgbClr val="262626"/>
                </a:solidFill>
                <a:latin typeface="+mn-lt"/>
                <a:ea typeface="+mn-ea"/>
                <a:cs typeface="+mn-cs"/>
              </a:defRPr>
            </a:lvl2pPr>
            <a:lvl3pPr marL="11430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3pPr>
            <a:lvl4pPr marL="16002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4pPr>
            <a:lvl5pPr marL="2114550" indent="-28575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solidFill>
                  <a:schemeClr val="bg1"/>
                </a:solidFill>
              </a:rPr>
              <a:t>Conclusion</a:t>
            </a:r>
          </a:p>
        </p:txBody>
      </p:sp>
      <p:grpSp>
        <p:nvGrpSpPr>
          <p:cNvPr id="2" name="Grupo 1">
            <a:extLst>
              <a:ext uri="{FF2B5EF4-FFF2-40B4-BE49-F238E27FC236}">
                <a16:creationId xmlns:a16="http://schemas.microsoft.com/office/drawing/2014/main" id="{7748357A-E3D1-707D-440A-4655C1D31F5B}"/>
              </a:ext>
            </a:extLst>
          </p:cNvPr>
          <p:cNvGrpSpPr/>
          <p:nvPr/>
        </p:nvGrpSpPr>
        <p:grpSpPr>
          <a:xfrm>
            <a:off x="8991602" y="5679214"/>
            <a:ext cx="2987222" cy="1015663"/>
            <a:chOff x="5491165" y="5622746"/>
            <a:chExt cx="2598734" cy="1015663"/>
          </a:xfrm>
        </p:grpSpPr>
        <p:sp>
          <p:nvSpPr>
            <p:cNvPr id="4" name="Text Placeholder 7">
              <a:extLst>
                <a:ext uri="{FF2B5EF4-FFF2-40B4-BE49-F238E27FC236}">
                  <a16:creationId xmlns:a16="http://schemas.microsoft.com/office/drawing/2014/main" id="{83531C6F-9B6B-93FA-D9AD-45647B49A389}"/>
                </a:ext>
              </a:extLst>
            </p:cNvPr>
            <p:cNvSpPr txBox="1">
              <a:spLocks noChangeArrowheads="1"/>
            </p:cNvSpPr>
            <p:nvPr/>
          </p:nvSpPr>
          <p:spPr bwMode="auto">
            <a:xfrm>
              <a:off x="5491165" y="6000433"/>
              <a:ext cx="1324133" cy="38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1" fontAlgn="base" hangingPunct="1">
                <a:lnSpc>
                  <a:spcPct val="90000"/>
                </a:lnSpc>
                <a:spcBef>
                  <a:spcPts val="1000"/>
                </a:spcBef>
                <a:spcAft>
                  <a:spcPct val="0"/>
                </a:spcAft>
                <a:buClr>
                  <a:srgbClr val="005FAA"/>
                </a:buClr>
                <a:buFont typeface="Arial" panose="020B0604020202020204" pitchFamily="34" charset="0"/>
                <a:buNone/>
                <a:defRPr sz="4800" b="1" kern="1200">
                  <a:solidFill>
                    <a:srgbClr val="005FAA"/>
                  </a:solidFill>
                  <a:latin typeface="Proxima Nova Rg" panose="02000506030000020004" pitchFamily="2" charset="77"/>
                  <a:ea typeface="+mn-ea"/>
                  <a:cs typeface="+mn-cs"/>
                </a:defRPr>
              </a:lvl1pPr>
              <a:lvl2pPr marL="6858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600" kern="1200">
                  <a:solidFill>
                    <a:srgbClr val="262626"/>
                  </a:solidFill>
                  <a:latin typeface="+mn-lt"/>
                  <a:ea typeface="+mn-ea"/>
                  <a:cs typeface="+mn-cs"/>
                </a:defRPr>
              </a:lvl2pPr>
              <a:lvl3pPr marL="11430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3pPr>
              <a:lvl4pPr marL="16002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4pPr>
              <a:lvl5pPr marL="2114550" indent="-28575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solidFill>
                    <a:schemeClr val="bg1"/>
                  </a:solidFill>
                </a:rPr>
                <a:t>Session</a:t>
              </a:r>
            </a:p>
          </p:txBody>
        </p:sp>
        <p:sp>
          <p:nvSpPr>
            <p:cNvPr id="5" name="CuadroTexto 4">
              <a:extLst>
                <a:ext uri="{FF2B5EF4-FFF2-40B4-BE49-F238E27FC236}">
                  <a16:creationId xmlns:a16="http://schemas.microsoft.com/office/drawing/2014/main" id="{36842C16-CFD3-6D1E-A187-73A59B42DD85}"/>
                </a:ext>
              </a:extLst>
            </p:cNvPr>
            <p:cNvSpPr txBox="1"/>
            <p:nvPr/>
          </p:nvSpPr>
          <p:spPr>
            <a:xfrm>
              <a:off x="6765766" y="5622746"/>
              <a:ext cx="1324133" cy="1015663"/>
            </a:xfrm>
            <a:prstGeom prst="rect">
              <a:avLst/>
            </a:prstGeom>
            <a:noFill/>
          </p:spPr>
          <p:txBody>
            <a:bodyPr wrap="square">
              <a:spAutoFit/>
            </a:bodyPr>
            <a:lstStyle/>
            <a:p>
              <a:r>
                <a:rPr lang="en-US" altLang="en-US" sz="6000" b="1" dirty="0">
                  <a:solidFill>
                    <a:schemeClr val="bg1"/>
                  </a:solidFill>
                  <a:latin typeface="Proxima Nova Lt" panose="02000506030000020004" pitchFamily="2" charset="77"/>
                </a:rPr>
                <a:t>2.2</a:t>
              </a:r>
              <a:endParaRPr lang="es-ES_tradnl" sz="6000" b="1" dirty="0">
                <a:latin typeface="Proxima Nova Lt" panose="02000506030000020004" pitchFamily="2" charset="77"/>
              </a:endParaRPr>
            </a:p>
          </p:txBody>
        </p:sp>
        <p:cxnSp>
          <p:nvCxnSpPr>
            <p:cNvPr id="6" name="Conector recto 5">
              <a:extLst>
                <a:ext uri="{FF2B5EF4-FFF2-40B4-BE49-F238E27FC236}">
                  <a16:creationId xmlns:a16="http://schemas.microsoft.com/office/drawing/2014/main" id="{00B4722D-B431-C5B2-90CB-6C920B535B08}"/>
                </a:ext>
              </a:extLst>
            </p:cNvPr>
            <p:cNvCxnSpPr/>
            <p:nvPr/>
          </p:nvCxnSpPr>
          <p:spPr>
            <a:xfrm>
              <a:off x="5540693" y="6000433"/>
              <a:ext cx="12250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B5823783-A046-F4C8-65D2-C47ED5A4F6EA}"/>
                </a:ext>
              </a:extLst>
            </p:cNvPr>
            <p:cNvCxnSpPr/>
            <p:nvPr/>
          </p:nvCxnSpPr>
          <p:spPr>
            <a:xfrm>
              <a:off x="5540694" y="6388735"/>
              <a:ext cx="12250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35A5B-4786-78A7-4C32-78F25631B117}"/>
              </a:ext>
            </a:extLst>
          </p:cNvPr>
          <p:cNvSpPr>
            <a:spLocks noGrp="1"/>
          </p:cNvSpPr>
          <p:nvPr>
            <p:ph sz="quarter" idx="12"/>
          </p:nvPr>
        </p:nvSpPr>
        <p:spPr/>
        <p:txBody>
          <a:bodyPr/>
          <a:lstStyle/>
          <a:p>
            <a:r>
              <a:rPr lang="en-US" dirty="0"/>
              <a:t>Budgetary Reallocations</a:t>
            </a:r>
            <a:endParaRPr lang="en-GB" dirty="0"/>
          </a:p>
        </p:txBody>
      </p:sp>
      <p:sp>
        <p:nvSpPr>
          <p:cNvPr id="4" name="Title 4">
            <a:extLst>
              <a:ext uri="{FF2B5EF4-FFF2-40B4-BE49-F238E27FC236}">
                <a16:creationId xmlns:a16="http://schemas.microsoft.com/office/drawing/2014/main" id="{EE8BDA97-619D-E6FA-A837-4722535FEEFF}"/>
              </a:ext>
            </a:extLst>
          </p:cNvPr>
          <p:cNvSpPr txBox="1">
            <a:spLocks/>
          </p:cNvSpPr>
          <p:nvPr/>
        </p:nvSpPr>
        <p:spPr>
          <a:xfrm>
            <a:off x="1339581" y="2128323"/>
            <a:ext cx="9890975" cy="10966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solidFill>
                  <a:schemeClr val="accent2"/>
                </a:solidFill>
                <a:latin typeface="Gill Sans MT" pitchFamily="34" charset="0"/>
              </a:rPr>
              <a:t>Budget reallocation or redesign as a tool for climate change financing and disaster risk management</a:t>
            </a:r>
            <a:endParaRPr lang="en-ZA" b="1" dirty="0">
              <a:solidFill>
                <a:schemeClr val="accent2"/>
              </a:solidFill>
              <a:latin typeface="Gill Sans MT" panose="020B0502020104020203" pitchFamily="34" charset="0"/>
            </a:endParaRPr>
          </a:p>
        </p:txBody>
      </p:sp>
      <p:sp>
        <p:nvSpPr>
          <p:cNvPr id="5" name="TextBox 4">
            <a:extLst>
              <a:ext uri="{FF2B5EF4-FFF2-40B4-BE49-F238E27FC236}">
                <a16:creationId xmlns:a16="http://schemas.microsoft.com/office/drawing/2014/main" id="{F72A9160-71BA-4916-70BC-6D293E9F21CB}"/>
              </a:ext>
            </a:extLst>
          </p:cNvPr>
          <p:cNvSpPr txBox="1"/>
          <p:nvPr/>
        </p:nvSpPr>
        <p:spPr>
          <a:xfrm>
            <a:off x="970745" y="3766498"/>
            <a:ext cx="10401300" cy="2285241"/>
          </a:xfrm>
          <a:prstGeom prst="rect">
            <a:avLst/>
          </a:prstGeom>
          <a:noFill/>
        </p:spPr>
        <p:txBody>
          <a:bodyPr wrap="square" rtlCol="0">
            <a:spAutoFit/>
          </a:bodyPr>
          <a:lstStyle/>
          <a:p>
            <a:r>
              <a:rPr lang="en-US" sz="2400" b="1" dirty="0">
                <a:solidFill>
                  <a:schemeClr val="accent2"/>
                </a:solidFill>
                <a:latin typeface="Gill Sans MT" pitchFamily="34" charset="0"/>
              </a:rPr>
              <a:t>Ultimate goal of financial instruments:                 financial resilience </a:t>
            </a:r>
          </a:p>
          <a:p>
            <a:endParaRPr lang="fr-FR" sz="2000" dirty="0">
              <a:latin typeface="Gill Sans MT" pitchFamily="34" charset="0"/>
            </a:endParaRPr>
          </a:p>
          <a:p>
            <a:r>
              <a:rPr lang="en-US" sz="2000" dirty="0">
                <a:latin typeface="Gill Sans MT" pitchFamily="34" charset="0"/>
              </a:rPr>
              <a:t>Simply put, it is the ability to meet the expenses related to climate change and disaster risk management.</a:t>
            </a:r>
          </a:p>
          <a:p>
            <a:endParaRPr lang="en-US" sz="1350" dirty="0">
              <a:latin typeface="Gill Sans MT" panose="020B0502020104020203" pitchFamily="34" charset="0"/>
            </a:endParaRPr>
          </a:p>
          <a:p>
            <a:endParaRPr lang="en-US" sz="1500" b="1" dirty="0">
              <a:latin typeface="Gill Sans MT" panose="020B0502020104020203" pitchFamily="34" charset="0"/>
            </a:endParaRPr>
          </a:p>
          <a:p>
            <a:pPr marL="257175" indent="-257175">
              <a:buFont typeface="Wingdings" panose="05000000000000000000" pitchFamily="2" charset="2"/>
              <a:buChar char="q"/>
            </a:pPr>
            <a:endParaRPr lang="en-US" sz="1500" b="1" dirty="0">
              <a:latin typeface="Gill Sans MT" panose="020B0502020104020203" pitchFamily="34" charset="0"/>
            </a:endParaRPr>
          </a:p>
          <a:p>
            <a:pPr marL="257175" indent="-257175">
              <a:buFont typeface="Wingdings" panose="05000000000000000000" pitchFamily="2" charset="2"/>
              <a:buChar char="q"/>
            </a:pPr>
            <a:endParaRPr lang="en-US" sz="1500" b="1" dirty="0">
              <a:latin typeface="Gill Sans MT" panose="020B0502020104020203" pitchFamily="34" charset="0"/>
            </a:endParaRPr>
          </a:p>
        </p:txBody>
      </p:sp>
      <p:sp>
        <p:nvSpPr>
          <p:cNvPr id="6" name="Flèche droite 1">
            <a:extLst>
              <a:ext uri="{FF2B5EF4-FFF2-40B4-BE49-F238E27FC236}">
                <a16:creationId xmlns:a16="http://schemas.microsoft.com/office/drawing/2014/main" id="{A6E04C35-0DF0-D026-B16A-C60D585DDB65}"/>
              </a:ext>
            </a:extLst>
          </p:cNvPr>
          <p:cNvSpPr/>
          <p:nvPr/>
        </p:nvSpPr>
        <p:spPr>
          <a:xfrm>
            <a:off x="6767976" y="3916983"/>
            <a:ext cx="1017431" cy="23503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3630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884BF40F-FD9B-803E-FF10-B8FD987F0CFA}"/>
              </a:ext>
            </a:extLst>
          </p:cNvPr>
          <p:cNvSpPr txBox="1">
            <a:spLocks/>
          </p:cNvSpPr>
          <p:nvPr/>
        </p:nvSpPr>
        <p:spPr>
          <a:xfrm>
            <a:off x="984361" y="1244273"/>
            <a:ext cx="10223276" cy="47558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1"/>
            <a:r>
              <a:rPr lang="en-US" sz="2000" kern="0" dirty="0">
                <a:cs typeface="Arial" panose="020B0604020202020204" pitchFamily="34" charset="0"/>
              </a:rPr>
              <a:t>Tax exemptions, particularly for disaster response and rehabilitation activities, reduce tax revenues.</a:t>
            </a:r>
          </a:p>
          <a:p>
            <a:pPr marL="0" lvl="1"/>
            <a:endParaRPr lang="en-US" sz="2000" kern="0" dirty="0">
              <a:cs typeface="Arial" panose="020B0604020202020204" pitchFamily="34" charset="0"/>
            </a:endParaRPr>
          </a:p>
          <a:p>
            <a:pPr marL="0" lvl="1"/>
            <a:r>
              <a:rPr lang="en-US" sz="2000" kern="0" dirty="0">
                <a:cs typeface="Arial" panose="020B0604020202020204" pitchFamily="34" charset="0"/>
              </a:rPr>
              <a:t>Losses in budgetary revenues lead to a decline in total government revenues.</a:t>
            </a:r>
          </a:p>
          <a:p>
            <a:pPr marL="0" lvl="1"/>
            <a:endParaRPr lang="en-US" sz="2000" kern="0" dirty="0">
              <a:cs typeface="Arial" panose="020B0604020202020204" pitchFamily="34" charset="0"/>
            </a:endParaRPr>
          </a:p>
          <a:p>
            <a:pPr marL="0" lvl="1"/>
            <a:r>
              <a:rPr lang="en-US" sz="2000" kern="0" dirty="0">
                <a:cs typeface="Arial" panose="020B0604020202020204" pitchFamily="34" charset="0"/>
              </a:rPr>
              <a:t>Budgetary reallocation disrupts development efforts because it not only changes the order of priority of planned activities, but also does not allow for the full implementation of disaster response, recovery and reconstruction activities, given the lack of resources to meet emergency needs. </a:t>
            </a:r>
            <a:br>
              <a:rPr lang="fr-FR" sz="2000" kern="0" dirty="0">
                <a:cs typeface="Arial" panose="020B0604020202020204" pitchFamily="34" charset="0"/>
              </a:rPr>
            </a:br>
            <a:br>
              <a:rPr lang="fr-FR" sz="2000" kern="0" dirty="0">
                <a:solidFill>
                  <a:sysClr val="windowText" lastClr="000000"/>
                </a:solidFill>
                <a:latin typeface="Gill Sans MT" pitchFamily="34" charset="0"/>
              </a:rPr>
            </a:br>
            <a:endParaRPr lang="en-ZA" sz="2000" b="1" u="sng" kern="0" dirty="0">
              <a:solidFill>
                <a:schemeClr val="accent1"/>
              </a:solidFill>
              <a:latin typeface="Gill Sans MT" panose="020B0502020104020203" pitchFamily="34" charset="0"/>
            </a:endParaRPr>
          </a:p>
        </p:txBody>
      </p:sp>
      <p:sp>
        <p:nvSpPr>
          <p:cNvPr id="5" name="Title 4">
            <a:extLst>
              <a:ext uri="{FF2B5EF4-FFF2-40B4-BE49-F238E27FC236}">
                <a16:creationId xmlns:a16="http://schemas.microsoft.com/office/drawing/2014/main" id="{7ADB4CA8-9862-0E92-4E20-D076EC37AD0C}"/>
              </a:ext>
            </a:extLst>
          </p:cNvPr>
          <p:cNvSpPr txBox="1">
            <a:spLocks/>
          </p:cNvSpPr>
          <p:nvPr/>
        </p:nvSpPr>
        <p:spPr>
          <a:xfrm>
            <a:off x="0" y="1166890"/>
            <a:ext cx="12192000" cy="6337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lnSpc>
                <a:spcPct val="90000"/>
              </a:lnSpc>
              <a:spcBef>
                <a:spcPct val="0"/>
              </a:spcBef>
            </a:pPr>
            <a:r>
              <a:rPr lang="en-US" sz="2400" b="1" dirty="0">
                <a:solidFill>
                  <a:schemeClr val="accent2"/>
                </a:solidFill>
                <a:latin typeface="Proxima Nova Rg" panose="02000506030000020004" pitchFamily="2" charset="77"/>
              </a:rPr>
              <a:t>Negative effects of budget reallocations:</a:t>
            </a:r>
            <a:br>
              <a:rPr lang="fr-FR" sz="2400" b="1" dirty="0">
                <a:solidFill>
                  <a:schemeClr val="accent2"/>
                </a:solidFill>
                <a:latin typeface="Proxima Nova Rg" panose="02000506030000020004" pitchFamily="2" charset="77"/>
              </a:rPr>
            </a:br>
            <a:endParaRPr lang="en-ZA" sz="2400" b="1" u="sng" dirty="0">
              <a:solidFill>
                <a:schemeClr val="accent2"/>
              </a:solidFill>
              <a:latin typeface="Proxima Nova Rg" panose="02000506030000020004" pitchFamily="2" charset="77"/>
            </a:endParaRPr>
          </a:p>
        </p:txBody>
      </p:sp>
    </p:spTree>
    <p:extLst>
      <p:ext uri="{BB962C8B-B14F-4D97-AF65-F5344CB8AC3E}">
        <p14:creationId xmlns:p14="http://schemas.microsoft.com/office/powerpoint/2010/main" val="1287518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F44F069B-06B2-936A-C4E2-E736EFEC56D3}"/>
              </a:ext>
            </a:extLst>
          </p:cNvPr>
          <p:cNvSpPr txBox="1">
            <a:spLocks/>
          </p:cNvSpPr>
          <p:nvPr/>
        </p:nvSpPr>
        <p:spPr>
          <a:xfrm>
            <a:off x="1097610" y="2159293"/>
            <a:ext cx="10223276" cy="27402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lvl="1"/>
            <a:r>
              <a:rPr lang="en-US" sz="2000" kern="0" dirty="0">
                <a:solidFill>
                  <a:sysClr val="windowText" lastClr="000000"/>
                </a:solidFill>
                <a:cs typeface="Arial" panose="020B0604020202020204" pitchFamily="34" charset="0"/>
              </a:rPr>
              <a:t>The reallocation or rearrangement of the budget between different budget lines increases the amount of budgetary expenditure and amplifies the budget deficit since the expenditure incurred as a result of the disasters is not initially foreseen and included in the state budget during budget planning.</a:t>
            </a:r>
          </a:p>
          <a:p>
            <a:pPr marL="0" lvl="1"/>
            <a:br>
              <a:rPr lang="fr-FR" sz="2000" kern="0" dirty="0">
                <a:solidFill>
                  <a:sysClr val="windowText" lastClr="000000"/>
                </a:solidFill>
                <a:cs typeface="Arial" panose="020B0604020202020204" pitchFamily="34" charset="0"/>
              </a:rPr>
            </a:br>
            <a:br>
              <a:rPr lang="fr-FR" sz="2000" kern="0" dirty="0">
                <a:solidFill>
                  <a:sysClr val="windowText" lastClr="000000"/>
                </a:solidFill>
                <a:cs typeface="Arial" panose="020B0604020202020204" pitchFamily="34" charset="0"/>
              </a:rPr>
            </a:br>
            <a:r>
              <a:rPr lang="en-US" sz="2000" b="1" u="sng" kern="0" dirty="0">
                <a:solidFill>
                  <a:schemeClr val="accent2"/>
                </a:solidFill>
                <a:cs typeface="Arial" panose="020B0604020202020204" pitchFamily="34" charset="0"/>
              </a:rPr>
              <a:t>Conclusion</a:t>
            </a:r>
            <a:r>
              <a:rPr lang="en-US" sz="2000" kern="0" dirty="0">
                <a:solidFill>
                  <a:schemeClr val="accent2"/>
                </a:solidFill>
                <a:cs typeface="Arial" panose="020B0604020202020204" pitchFamily="34" charset="0"/>
              </a:rPr>
              <a:t>: </a:t>
            </a:r>
            <a:r>
              <a:rPr lang="en-US" sz="2000" i="1" kern="0" dirty="0">
                <a:solidFill>
                  <a:schemeClr val="accent2"/>
                </a:solidFill>
                <a:cs typeface="Arial" panose="020B0604020202020204" pitchFamily="34" charset="0"/>
              </a:rPr>
              <a:t>public spending related to CC and climate disaster risks disrupts public finances since these fiscal impacts only increase the public deficit.</a:t>
            </a:r>
          </a:p>
          <a:p>
            <a:pPr marL="0" lvl="1"/>
            <a:endParaRPr lang="en-ZA" sz="2000" b="1" i="1" u="sng" kern="0" dirty="0">
              <a:solidFill>
                <a:srgbClr val="682C43"/>
              </a:solidFill>
              <a:cs typeface="Arial" panose="020B0604020202020204" pitchFamily="34" charset="0"/>
            </a:endParaRPr>
          </a:p>
        </p:txBody>
      </p:sp>
      <p:sp>
        <p:nvSpPr>
          <p:cNvPr id="5" name="Title 4">
            <a:extLst>
              <a:ext uri="{FF2B5EF4-FFF2-40B4-BE49-F238E27FC236}">
                <a16:creationId xmlns:a16="http://schemas.microsoft.com/office/drawing/2014/main" id="{9D93BEE5-27D0-D530-BFEA-244EE0D4B56F}"/>
              </a:ext>
            </a:extLst>
          </p:cNvPr>
          <p:cNvSpPr txBox="1">
            <a:spLocks/>
          </p:cNvSpPr>
          <p:nvPr/>
        </p:nvSpPr>
        <p:spPr>
          <a:xfrm>
            <a:off x="359428" y="1268748"/>
            <a:ext cx="11387574" cy="972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ctr">
              <a:lnSpc>
                <a:spcPct val="90000"/>
              </a:lnSpc>
              <a:spcBef>
                <a:spcPct val="0"/>
              </a:spcBef>
            </a:pPr>
            <a:r>
              <a:rPr lang="en-US" sz="2400" b="1" dirty="0">
                <a:solidFill>
                  <a:schemeClr val="accent2"/>
                </a:solidFill>
                <a:latin typeface="Proxima Nova Rg" panose="02000506030000020004" pitchFamily="2" charset="77"/>
              </a:rPr>
              <a:t>Negative effects of budget reallocations:</a:t>
            </a:r>
          </a:p>
          <a:p>
            <a:pPr lvl="1" algn="ctr" rtl="0">
              <a:lnSpc>
                <a:spcPct val="90000"/>
              </a:lnSpc>
              <a:spcBef>
                <a:spcPct val="0"/>
              </a:spcBef>
            </a:pPr>
            <a:endParaRPr lang="en-ZA" sz="2400" b="1" u="sng" dirty="0">
              <a:solidFill>
                <a:schemeClr val="accent2"/>
              </a:solidFill>
              <a:latin typeface="Proxima Nova Rg" panose="02000506030000020004" pitchFamily="2" charset="77"/>
            </a:endParaRPr>
          </a:p>
        </p:txBody>
      </p:sp>
    </p:spTree>
    <p:extLst>
      <p:ext uri="{BB962C8B-B14F-4D97-AF65-F5344CB8AC3E}">
        <p14:creationId xmlns:p14="http://schemas.microsoft.com/office/powerpoint/2010/main" val="369297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B07D57F-817D-E59E-5B83-EE1CEBD1AE8F}"/>
              </a:ext>
            </a:extLst>
          </p:cNvPr>
          <p:cNvSpPr/>
          <p:nvPr/>
        </p:nvSpPr>
        <p:spPr>
          <a:xfrm>
            <a:off x="1105487" y="2646680"/>
            <a:ext cx="2926080" cy="15646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WB CAT DDOs </a:t>
            </a:r>
            <a:endParaRPr lang="en-GB" dirty="0">
              <a:solidFill>
                <a:schemeClr val="accent2"/>
              </a:solidFill>
            </a:endParaRPr>
          </a:p>
        </p:txBody>
      </p:sp>
      <p:sp>
        <p:nvSpPr>
          <p:cNvPr id="7" name="Rectangle: Rounded Corners 6">
            <a:extLst>
              <a:ext uri="{FF2B5EF4-FFF2-40B4-BE49-F238E27FC236}">
                <a16:creationId xmlns:a16="http://schemas.microsoft.com/office/drawing/2014/main" id="{B04200C6-2369-5A05-C0A2-61A8A127A321}"/>
              </a:ext>
            </a:extLst>
          </p:cNvPr>
          <p:cNvSpPr/>
          <p:nvPr/>
        </p:nvSpPr>
        <p:spPr>
          <a:xfrm>
            <a:off x="4632960" y="2646680"/>
            <a:ext cx="2926080" cy="15646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AfDB Contingent Financing</a:t>
            </a:r>
            <a:endParaRPr lang="en-GB" dirty="0">
              <a:solidFill>
                <a:schemeClr val="accent2"/>
              </a:solidFill>
            </a:endParaRPr>
          </a:p>
        </p:txBody>
      </p:sp>
      <p:sp>
        <p:nvSpPr>
          <p:cNvPr id="8" name="Rectangle: Rounded Corners 7">
            <a:extLst>
              <a:ext uri="{FF2B5EF4-FFF2-40B4-BE49-F238E27FC236}">
                <a16:creationId xmlns:a16="http://schemas.microsoft.com/office/drawing/2014/main" id="{6752D33E-E6A1-C2CF-4B4A-C89481C501CB}"/>
              </a:ext>
            </a:extLst>
          </p:cNvPr>
          <p:cNvSpPr/>
          <p:nvPr/>
        </p:nvSpPr>
        <p:spPr>
          <a:xfrm>
            <a:off x="6593839" y="5178645"/>
            <a:ext cx="5109877" cy="557630"/>
          </a:xfrm>
          <a:prstGeom prst="roundRect">
            <a:avLst>
              <a:gd name="adj" fmla="val 50000"/>
            </a:avLst>
          </a:prstGeom>
          <a:solidFill>
            <a:schemeClr val="accent3">
              <a:lumMod val="40000"/>
              <a:lumOff val="6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Raising Debt Level Overnight</a:t>
            </a:r>
          </a:p>
        </p:txBody>
      </p:sp>
      <p:sp>
        <p:nvSpPr>
          <p:cNvPr id="10" name="Rectangle: Rounded Corners 9">
            <a:extLst>
              <a:ext uri="{FF2B5EF4-FFF2-40B4-BE49-F238E27FC236}">
                <a16:creationId xmlns:a16="http://schemas.microsoft.com/office/drawing/2014/main" id="{09730901-94F2-E17D-5E40-0C1C47ABC2C9}"/>
              </a:ext>
            </a:extLst>
          </p:cNvPr>
          <p:cNvSpPr/>
          <p:nvPr/>
        </p:nvSpPr>
        <p:spPr>
          <a:xfrm>
            <a:off x="601910" y="5178645"/>
            <a:ext cx="5138491" cy="557630"/>
          </a:xfrm>
          <a:prstGeom prst="roundRect">
            <a:avLst>
              <a:gd name="adj" fmla="val 50000"/>
            </a:avLst>
          </a:prstGeom>
          <a:solidFill>
            <a:schemeClr val="accent1">
              <a:lumMod val="20000"/>
              <a:lumOff val="8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Rapid Disbursement</a:t>
            </a:r>
          </a:p>
        </p:txBody>
      </p:sp>
      <p:sp>
        <p:nvSpPr>
          <p:cNvPr id="2" name="Rectangle: Rounded Corners 1">
            <a:extLst>
              <a:ext uri="{FF2B5EF4-FFF2-40B4-BE49-F238E27FC236}">
                <a16:creationId xmlns:a16="http://schemas.microsoft.com/office/drawing/2014/main" id="{A8A1088C-03A0-1A0C-D8B9-63A0B16F0839}"/>
              </a:ext>
            </a:extLst>
          </p:cNvPr>
          <p:cNvSpPr/>
          <p:nvPr/>
        </p:nvSpPr>
        <p:spPr>
          <a:xfrm>
            <a:off x="8173720" y="2646680"/>
            <a:ext cx="2926080" cy="15646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JICA Standby Emergency Credit</a:t>
            </a:r>
          </a:p>
          <a:p>
            <a:pPr algn="ctr"/>
            <a:r>
              <a:rPr lang="en-US" dirty="0">
                <a:solidFill>
                  <a:schemeClr val="accent2"/>
                </a:solidFill>
              </a:rPr>
              <a:t>(SECURE 2.0)</a:t>
            </a:r>
            <a:endParaRPr lang="en-GB" dirty="0">
              <a:solidFill>
                <a:schemeClr val="accent2"/>
              </a:solidFill>
            </a:endParaRPr>
          </a:p>
        </p:txBody>
      </p:sp>
      <p:sp>
        <p:nvSpPr>
          <p:cNvPr id="3" name="Title 1">
            <a:extLst>
              <a:ext uri="{FF2B5EF4-FFF2-40B4-BE49-F238E27FC236}">
                <a16:creationId xmlns:a16="http://schemas.microsoft.com/office/drawing/2014/main" id="{7D290736-0830-970C-EB6F-DDFCECE3CE4C}"/>
              </a:ext>
            </a:extLst>
          </p:cNvPr>
          <p:cNvSpPr>
            <a:spLocks noGrp="1"/>
          </p:cNvSpPr>
          <p:nvPr>
            <p:ph type="title"/>
          </p:nvPr>
        </p:nvSpPr>
        <p:spPr/>
        <p:txBody>
          <a:bodyPr/>
          <a:lstStyle/>
          <a:p>
            <a:r>
              <a:rPr lang="en-US" dirty="0"/>
              <a:t>Contingent Financing</a:t>
            </a:r>
            <a:endParaRPr lang="en-GB" dirty="0"/>
          </a:p>
        </p:txBody>
      </p:sp>
    </p:spTree>
    <p:extLst>
      <p:ext uri="{BB962C8B-B14F-4D97-AF65-F5344CB8AC3E}">
        <p14:creationId xmlns:p14="http://schemas.microsoft.com/office/powerpoint/2010/main" val="3250538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1ABAE-DEE7-DCA9-E7EA-8570422BEBCE}"/>
              </a:ext>
            </a:extLst>
          </p:cNvPr>
          <p:cNvSpPr>
            <a:spLocks noGrp="1"/>
          </p:cNvSpPr>
          <p:nvPr>
            <p:ph sz="quarter" idx="12"/>
          </p:nvPr>
        </p:nvSpPr>
        <p:spPr/>
        <p:txBody>
          <a:bodyPr/>
          <a:lstStyle/>
          <a:p>
            <a:r>
              <a:rPr lang="en-US" dirty="0"/>
              <a:t>3. Contingent Lines of Credit</a:t>
            </a:r>
            <a:endParaRPr lang="en-GB" dirty="0"/>
          </a:p>
        </p:txBody>
      </p:sp>
      <p:sp>
        <p:nvSpPr>
          <p:cNvPr id="4" name="CuadroTexto 3">
            <a:extLst>
              <a:ext uri="{FF2B5EF4-FFF2-40B4-BE49-F238E27FC236}">
                <a16:creationId xmlns:a16="http://schemas.microsoft.com/office/drawing/2014/main" id="{2CC4A90C-53E2-DBE3-14A0-379E07055F10}"/>
              </a:ext>
            </a:extLst>
          </p:cNvPr>
          <p:cNvSpPr txBox="1"/>
          <p:nvPr/>
        </p:nvSpPr>
        <p:spPr>
          <a:xfrm>
            <a:off x="1105487" y="1505243"/>
            <a:ext cx="10359682" cy="4387163"/>
          </a:xfrm>
          <a:prstGeom prst="rect">
            <a:avLst/>
          </a:prstGeom>
          <a:noFill/>
        </p:spPr>
        <p:txBody>
          <a:bodyPr wrap="square" rtlCol="0">
            <a:spAutoFit/>
          </a:bodyPr>
          <a:lstStyle/>
          <a:p>
            <a:pPr>
              <a:lnSpc>
                <a:spcPct val="107000"/>
              </a:lnSpc>
              <a:spcAft>
                <a:spcPts val="0"/>
              </a:spcAft>
            </a:pPr>
            <a:r>
              <a:rPr lang="fr-FR" sz="1800" u="sng" dirty="0" err="1">
                <a:solidFill>
                  <a:schemeClr val="accent2"/>
                </a:solidFill>
                <a:effectLst/>
              </a:rPr>
              <a:t>Definition</a:t>
            </a:r>
            <a:r>
              <a:rPr lang="fr-FR" sz="1800" u="sng" dirty="0">
                <a:solidFill>
                  <a:schemeClr val="accent2"/>
                </a:solidFill>
                <a:effectLst/>
              </a:rPr>
              <a:t> and how </a:t>
            </a:r>
            <a:r>
              <a:rPr lang="fr-FR" sz="1800" u="sng" dirty="0" err="1">
                <a:solidFill>
                  <a:schemeClr val="accent2"/>
                </a:solidFill>
                <a:effectLst/>
              </a:rPr>
              <a:t>it</a:t>
            </a:r>
            <a:r>
              <a:rPr lang="fr-FR" sz="1800" u="sng" dirty="0">
                <a:solidFill>
                  <a:schemeClr val="accent2"/>
                </a:solidFill>
                <a:effectLst/>
              </a:rPr>
              <a:t> </a:t>
            </a:r>
            <a:r>
              <a:rPr lang="fr-FR" sz="1800" u="sng" dirty="0" err="1">
                <a:solidFill>
                  <a:schemeClr val="accent2"/>
                </a:solidFill>
                <a:effectLst/>
              </a:rPr>
              <a:t>works</a:t>
            </a:r>
            <a:endParaRPr lang="fr-FR" sz="1100" dirty="0">
              <a:solidFill>
                <a:schemeClr val="accent2"/>
              </a:solidFill>
              <a:effectLst/>
            </a:endParaRPr>
          </a:p>
          <a:p>
            <a:pPr marL="171450" indent="-171450">
              <a:lnSpc>
                <a:spcPct val="107000"/>
              </a:lnSpc>
              <a:spcAft>
                <a:spcPts val="0"/>
              </a:spcAft>
              <a:buFont typeface="Arial" panose="020B0604020202020204" pitchFamily="34" charset="0"/>
              <a:buChar char="•"/>
            </a:pPr>
            <a:r>
              <a:rPr lang="fr-FR" sz="1100" dirty="0">
                <a:solidFill>
                  <a:schemeClr val="tx1"/>
                </a:solidFill>
                <a:effectLst/>
              </a:rPr>
              <a:t> </a:t>
            </a:r>
            <a:r>
              <a:rPr lang="fr-FR" sz="1600" b="0" dirty="0">
                <a:solidFill>
                  <a:schemeClr val="tx1"/>
                </a:solidFill>
                <a:effectLst/>
              </a:rPr>
              <a:t>A contingent line of </a:t>
            </a:r>
            <a:r>
              <a:rPr lang="fr-FR" sz="1600" b="0" dirty="0" err="1">
                <a:solidFill>
                  <a:schemeClr val="tx1"/>
                </a:solidFill>
                <a:effectLst/>
              </a:rPr>
              <a:t>credit</a:t>
            </a:r>
            <a:r>
              <a:rPr lang="fr-FR" sz="1600" b="0" dirty="0">
                <a:solidFill>
                  <a:schemeClr val="tx1"/>
                </a:solidFill>
                <a:effectLst/>
              </a:rPr>
              <a:t> </a:t>
            </a:r>
            <a:r>
              <a:rPr lang="fr-FR" sz="1600" b="0" dirty="0" err="1">
                <a:solidFill>
                  <a:schemeClr val="tx1"/>
                </a:solidFill>
                <a:effectLst/>
              </a:rPr>
              <a:t>is</a:t>
            </a:r>
            <a:r>
              <a:rPr lang="fr-FR" sz="1600" b="0" dirty="0">
                <a:solidFill>
                  <a:schemeClr val="tx1"/>
                </a:solidFill>
                <a:effectLst/>
              </a:rPr>
              <a:t> line of </a:t>
            </a:r>
            <a:r>
              <a:rPr lang="fr-FR" sz="1600" b="0" dirty="0" err="1">
                <a:solidFill>
                  <a:schemeClr val="tx1"/>
                </a:solidFill>
                <a:effectLst/>
              </a:rPr>
              <a:t>credit</a:t>
            </a:r>
            <a:r>
              <a:rPr lang="fr-FR" sz="1600" b="0" dirty="0">
                <a:solidFill>
                  <a:schemeClr val="tx1"/>
                </a:solidFill>
                <a:effectLst/>
              </a:rPr>
              <a:t> (</a:t>
            </a:r>
            <a:r>
              <a:rPr lang="fr-FR" sz="1600" b="0" dirty="0" err="1">
                <a:solidFill>
                  <a:schemeClr val="tx1"/>
                </a:solidFill>
                <a:effectLst/>
              </a:rPr>
              <a:t>loan</a:t>
            </a:r>
            <a:r>
              <a:rPr lang="fr-FR" sz="1600" b="0" dirty="0">
                <a:solidFill>
                  <a:schemeClr val="tx1"/>
                </a:solidFill>
                <a:effectLst/>
              </a:rPr>
              <a:t>) </a:t>
            </a:r>
            <a:r>
              <a:rPr lang="fr-FR" sz="1600" b="0" dirty="0" err="1">
                <a:solidFill>
                  <a:schemeClr val="tx1"/>
                </a:solidFill>
                <a:effectLst/>
              </a:rPr>
              <a:t>which</a:t>
            </a:r>
            <a:r>
              <a:rPr lang="fr-FR" sz="1600" b="0" dirty="0">
                <a:solidFill>
                  <a:schemeClr val="tx1"/>
                </a:solidFill>
                <a:effectLst/>
              </a:rPr>
              <a:t> </a:t>
            </a:r>
            <a:r>
              <a:rPr lang="fr-FR" sz="1600" b="0" dirty="0" err="1">
                <a:solidFill>
                  <a:schemeClr val="tx1"/>
                </a:solidFill>
                <a:effectLst/>
              </a:rPr>
              <a:t>is</a:t>
            </a:r>
            <a:r>
              <a:rPr lang="fr-FR" sz="1600" b="0" dirty="0">
                <a:solidFill>
                  <a:schemeClr val="tx1"/>
                </a:solidFill>
                <a:effectLst/>
              </a:rPr>
              <a:t> </a:t>
            </a:r>
            <a:r>
              <a:rPr lang="fr-FR" sz="1600" b="0" dirty="0" err="1">
                <a:solidFill>
                  <a:schemeClr val="tx1"/>
                </a:solidFill>
                <a:effectLst/>
              </a:rPr>
              <a:t>disbursed</a:t>
            </a:r>
            <a:r>
              <a:rPr lang="fr-FR" sz="1600" b="0" dirty="0">
                <a:solidFill>
                  <a:schemeClr val="tx1"/>
                </a:solidFill>
                <a:effectLst/>
              </a:rPr>
              <a:t> to a country </a:t>
            </a:r>
            <a:r>
              <a:rPr lang="fr-FR" sz="1600" b="0" dirty="0" err="1">
                <a:solidFill>
                  <a:schemeClr val="tx1"/>
                </a:solidFill>
                <a:effectLst/>
              </a:rPr>
              <a:t>upon</a:t>
            </a:r>
            <a:r>
              <a:rPr lang="fr-FR" sz="1600" b="0" dirty="0">
                <a:solidFill>
                  <a:schemeClr val="tx1"/>
                </a:solidFill>
                <a:effectLst/>
              </a:rPr>
              <a:t> the occurrence of a </a:t>
            </a:r>
            <a:r>
              <a:rPr lang="fr-FR" sz="1600" b="0" dirty="0" err="1">
                <a:solidFill>
                  <a:schemeClr val="tx1"/>
                </a:solidFill>
                <a:effectLst/>
              </a:rPr>
              <a:t>pre-defined</a:t>
            </a:r>
            <a:r>
              <a:rPr lang="fr-FR" sz="1600" b="0" dirty="0">
                <a:solidFill>
                  <a:schemeClr val="tx1"/>
                </a:solidFill>
                <a:effectLst/>
              </a:rPr>
              <a:t> </a:t>
            </a:r>
            <a:r>
              <a:rPr lang="fr-FR" sz="1600" b="0" dirty="0" err="1">
                <a:solidFill>
                  <a:schemeClr val="tx1"/>
                </a:solidFill>
                <a:effectLst/>
              </a:rPr>
              <a:t>shock</a:t>
            </a:r>
            <a:r>
              <a:rPr lang="fr-FR" sz="1600" b="0" dirty="0">
                <a:solidFill>
                  <a:schemeClr val="tx1"/>
                </a:solidFill>
                <a:effectLst/>
              </a:rPr>
              <a:t>. </a:t>
            </a:r>
          </a:p>
          <a:p>
            <a:pPr marL="0" indent="0" algn="just">
              <a:lnSpc>
                <a:spcPct val="107000"/>
              </a:lnSpc>
              <a:spcAft>
                <a:spcPts val="0"/>
              </a:spcAft>
              <a:buFont typeface="Arial" panose="020B0604020202020204" pitchFamily="34" charset="0"/>
              <a:buNone/>
            </a:pPr>
            <a:endParaRPr lang="fr-FR" sz="1600" b="0" dirty="0">
              <a:solidFill>
                <a:schemeClr val="tx1"/>
              </a:solidFill>
              <a:effectLst/>
            </a:endParaRPr>
          </a:p>
          <a:p>
            <a:pPr marL="285750" indent="-285750" algn="just">
              <a:lnSpc>
                <a:spcPct val="107000"/>
              </a:lnSpc>
              <a:spcAft>
                <a:spcPts val="0"/>
              </a:spcAft>
              <a:buFont typeface="Arial" panose="020B0604020202020204" pitchFamily="34" charset="0"/>
              <a:buChar char="•"/>
            </a:pPr>
            <a:r>
              <a:rPr lang="fr-FR" sz="1600" b="0" dirty="0">
                <a:solidFill>
                  <a:schemeClr val="tx1"/>
                </a:solidFill>
                <a:effectLst/>
              </a:rPr>
              <a:t>The </a:t>
            </a:r>
            <a:r>
              <a:rPr lang="fr-FR" sz="1600" b="0" dirty="0" err="1">
                <a:solidFill>
                  <a:schemeClr val="tx1"/>
                </a:solidFill>
                <a:effectLst/>
              </a:rPr>
              <a:t>terms</a:t>
            </a:r>
            <a:r>
              <a:rPr lang="fr-FR" sz="1600" b="0" dirty="0">
                <a:solidFill>
                  <a:schemeClr val="tx1"/>
                </a:solidFill>
                <a:effectLst/>
              </a:rPr>
              <a:t> and conditions of the </a:t>
            </a:r>
            <a:r>
              <a:rPr lang="fr-FR" sz="1600" b="0" dirty="0" err="1">
                <a:solidFill>
                  <a:schemeClr val="tx1"/>
                </a:solidFill>
                <a:effectLst/>
              </a:rPr>
              <a:t>loan</a:t>
            </a:r>
            <a:r>
              <a:rPr lang="fr-FR" sz="1600" b="0" dirty="0">
                <a:solidFill>
                  <a:schemeClr val="tx1"/>
                </a:solidFill>
                <a:effectLst/>
              </a:rPr>
              <a:t> (</a:t>
            </a:r>
            <a:r>
              <a:rPr lang="fr-FR" sz="1600" b="0" dirty="0" err="1">
                <a:solidFill>
                  <a:schemeClr val="tx1"/>
                </a:solidFill>
                <a:effectLst/>
              </a:rPr>
              <a:t>loan</a:t>
            </a:r>
            <a:r>
              <a:rPr lang="fr-FR" sz="1600" b="0" dirty="0">
                <a:solidFill>
                  <a:schemeClr val="tx1"/>
                </a:solidFill>
                <a:effectLst/>
              </a:rPr>
              <a:t> </a:t>
            </a:r>
            <a:r>
              <a:rPr lang="fr-FR" sz="1600" b="0" dirty="0" err="1">
                <a:solidFill>
                  <a:schemeClr val="tx1"/>
                </a:solidFill>
                <a:effectLst/>
              </a:rPr>
              <a:t>amount</a:t>
            </a:r>
            <a:r>
              <a:rPr lang="fr-FR" sz="1600" b="0" dirty="0">
                <a:solidFill>
                  <a:schemeClr val="tx1"/>
                </a:solidFill>
                <a:effectLst/>
              </a:rPr>
              <a:t>, </a:t>
            </a:r>
            <a:r>
              <a:rPr lang="fr-FR" sz="1600" b="0" dirty="0" err="1">
                <a:solidFill>
                  <a:schemeClr val="tx1"/>
                </a:solidFill>
                <a:effectLst/>
              </a:rPr>
              <a:t>fees</a:t>
            </a:r>
            <a:r>
              <a:rPr lang="fr-FR" sz="1600" b="0" dirty="0">
                <a:solidFill>
                  <a:schemeClr val="tx1"/>
                </a:solidFill>
                <a:effectLst/>
              </a:rPr>
              <a:t>, </a:t>
            </a:r>
            <a:r>
              <a:rPr lang="fr-FR" sz="1600" b="0" dirty="0" err="1">
                <a:solidFill>
                  <a:schemeClr val="tx1"/>
                </a:solidFill>
                <a:effectLst/>
              </a:rPr>
              <a:t>interest</a:t>
            </a:r>
            <a:r>
              <a:rPr lang="fr-FR" sz="1600" b="0" dirty="0">
                <a:solidFill>
                  <a:schemeClr val="tx1"/>
                </a:solidFill>
                <a:effectLst/>
              </a:rPr>
              <a:t> rate, duration, etc.) :</a:t>
            </a:r>
          </a:p>
          <a:p>
            <a:pPr marL="742950" lvl="1" indent="-285750" algn="just">
              <a:lnSpc>
                <a:spcPct val="107000"/>
              </a:lnSpc>
              <a:spcAft>
                <a:spcPts val="0"/>
              </a:spcAft>
              <a:buFont typeface="Wingdings" panose="05000000000000000000" pitchFamily="2" charset="2"/>
              <a:buChar char="Ø"/>
            </a:pPr>
            <a:r>
              <a:rPr lang="fr-FR" sz="1600" b="0" dirty="0" err="1">
                <a:solidFill>
                  <a:schemeClr val="tx1"/>
                </a:solidFill>
                <a:effectLst/>
              </a:rPr>
              <a:t>Agreed</a:t>
            </a:r>
            <a:r>
              <a:rPr lang="fr-FR" sz="1600" b="0" dirty="0">
                <a:solidFill>
                  <a:schemeClr val="tx1"/>
                </a:solidFill>
                <a:effectLst/>
              </a:rPr>
              <a:t> </a:t>
            </a:r>
            <a:r>
              <a:rPr lang="fr-FR" sz="1600" b="0" dirty="0" err="1">
                <a:solidFill>
                  <a:schemeClr val="tx1"/>
                </a:solidFill>
                <a:effectLst/>
              </a:rPr>
              <a:t>upon</a:t>
            </a:r>
            <a:r>
              <a:rPr lang="fr-FR" sz="1600" b="0" dirty="0">
                <a:solidFill>
                  <a:schemeClr val="tx1"/>
                </a:solidFill>
                <a:effectLst/>
              </a:rPr>
              <a:t> </a:t>
            </a:r>
            <a:r>
              <a:rPr lang="fr-FR" sz="1600" b="0" dirty="0" err="1">
                <a:solidFill>
                  <a:schemeClr val="tx1"/>
                </a:solidFill>
                <a:effectLst/>
              </a:rPr>
              <a:t>signing</a:t>
            </a:r>
            <a:r>
              <a:rPr lang="fr-FR" sz="1600" b="0" dirty="0">
                <a:solidFill>
                  <a:schemeClr val="tx1"/>
                </a:solidFill>
                <a:effectLst/>
              </a:rPr>
              <a:t> the </a:t>
            </a:r>
            <a:r>
              <a:rPr lang="fr-FR" sz="1600" b="0" dirty="0" err="1">
                <a:solidFill>
                  <a:schemeClr val="tx1"/>
                </a:solidFill>
                <a:effectLst/>
              </a:rPr>
              <a:t>loan</a:t>
            </a:r>
            <a:r>
              <a:rPr lang="fr-FR" sz="1600" b="0" dirty="0">
                <a:solidFill>
                  <a:schemeClr val="tx1"/>
                </a:solidFill>
                <a:effectLst/>
              </a:rPr>
              <a:t> agreement, </a:t>
            </a:r>
            <a:r>
              <a:rPr lang="fr-FR" sz="1600" b="0" dirty="0" err="1">
                <a:solidFill>
                  <a:schemeClr val="tx1"/>
                </a:solidFill>
                <a:effectLst/>
              </a:rPr>
              <a:t>prior</a:t>
            </a:r>
            <a:r>
              <a:rPr lang="fr-FR" sz="1600" b="0" dirty="0">
                <a:solidFill>
                  <a:schemeClr val="tx1"/>
                </a:solidFill>
                <a:effectLst/>
              </a:rPr>
              <a:t> to the </a:t>
            </a:r>
            <a:r>
              <a:rPr lang="fr-FR" sz="1600" b="0" dirty="0" err="1">
                <a:solidFill>
                  <a:schemeClr val="tx1"/>
                </a:solidFill>
                <a:effectLst/>
              </a:rPr>
              <a:t>disaster</a:t>
            </a:r>
            <a:r>
              <a:rPr lang="fr-FR" sz="1600" b="0" dirty="0">
                <a:solidFill>
                  <a:schemeClr val="tx1"/>
                </a:solidFill>
                <a:effectLst/>
              </a:rPr>
              <a:t>. </a:t>
            </a:r>
          </a:p>
          <a:p>
            <a:pPr algn="just">
              <a:lnSpc>
                <a:spcPct val="107000"/>
              </a:lnSpc>
              <a:spcAft>
                <a:spcPts val="0"/>
              </a:spcAft>
            </a:pPr>
            <a:endParaRPr lang="fr-FR" sz="1600" dirty="0">
              <a:solidFill>
                <a:schemeClr val="tx1"/>
              </a:solidFill>
              <a:effectLst/>
            </a:endParaRPr>
          </a:p>
          <a:p>
            <a:pPr algn="just">
              <a:lnSpc>
                <a:spcPct val="107000"/>
              </a:lnSpc>
              <a:spcAft>
                <a:spcPts val="0"/>
              </a:spcAft>
            </a:pPr>
            <a:r>
              <a:rPr lang="fr-FR" sz="1600" dirty="0">
                <a:solidFill>
                  <a:schemeClr val="tx1"/>
                </a:solidFill>
                <a:effectLst/>
              </a:rPr>
              <a:t> </a:t>
            </a:r>
          </a:p>
          <a:p>
            <a:pPr algn="just">
              <a:lnSpc>
                <a:spcPct val="107000"/>
              </a:lnSpc>
              <a:spcAft>
                <a:spcPts val="0"/>
              </a:spcAft>
            </a:pPr>
            <a:r>
              <a:rPr lang="fr-FR" sz="1800" u="sng" dirty="0">
                <a:solidFill>
                  <a:schemeClr val="accent2"/>
                </a:solidFill>
                <a:effectLst/>
                <a:latin typeface="+mn-lt"/>
              </a:rPr>
              <a:t>Objective : </a:t>
            </a:r>
            <a:endParaRPr lang="fr-FR" sz="1800" dirty="0">
              <a:solidFill>
                <a:schemeClr val="accent2"/>
              </a:solidFill>
              <a:effectLst/>
              <a:latin typeface="+mn-lt"/>
            </a:endParaRPr>
          </a:p>
          <a:p>
            <a:pPr marL="285750" indent="-285750" algn="just">
              <a:lnSpc>
                <a:spcPct val="107000"/>
              </a:lnSpc>
              <a:spcAft>
                <a:spcPts val="0"/>
              </a:spcAft>
              <a:buFont typeface="Arial" panose="020B0604020202020204" pitchFamily="34" charset="0"/>
              <a:buChar char="•"/>
            </a:pPr>
            <a:r>
              <a:rPr lang="fr-FR" sz="1600" b="0" dirty="0">
                <a:solidFill>
                  <a:schemeClr val="tx1"/>
                </a:solidFill>
                <a:effectLst/>
              </a:rPr>
              <a:t>to </a:t>
            </a:r>
            <a:r>
              <a:rPr lang="fr-FR" sz="1600" b="0" dirty="0" err="1">
                <a:solidFill>
                  <a:schemeClr val="tx1"/>
                </a:solidFill>
                <a:effectLst/>
              </a:rPr>
              <a:t>provide</a:t>
            </a:r>
            <a:r>
              <a:rPr lang="fr-FR" sz="1600" b="0" dirty="0">
                <a:solidFill>
                  <a:schemeClr val="tx1"/>
                </a:solidFill>
                <a:effectLst/>
              </a:rPr>
              <a:t> </a:t>
            </a:r>
            <a:r>
              <a:rPr lang="fr-FR" sz="1600" b="0" dirty="0" err="1">
                <a:solidFill>
                  <a:schemeClr val="tx1"/>
                </a:solidFill>
                <a:effectLst/>
              </a:rPr>
              <a:t>liquidity</a:t>
            </a:r>
            <a:r>
              <a:rPr lang="fr-FR" sz="1600" b="0" dirty="0">
                <a:solidFill>
                  <a:schemeClr val="tx1"/>
                </a:solidFill>
                <a:effectLst/>
              </a:rPr>
              <a:t> to the </a:t>
            </a:r>
            <a:r>
              <a:rPr lang="fr-FR" sz="1600" b="0" dirty="0" err="1">
                <a:solidFill>
                  <a:schemeClr val="tx1"/>
                </a:solidFill>
                <a:effectLst/>
              </a:rPr>
              <a:t>benefiting</a:t>
            </a:r>
            <a:r>
              <a:rPr lang="fr-FR" sz="1600" b="0" dirty="0">
                <a:solidFill>
                  <a:schemeClr val="tx1"/>
                </a:solidFill>
                <a:effectLst/>
              </a:rPr>
              <a:t> country </a:t>
            </a:r>
            <a:r>
              <a:rPr lang="fr-FR" sz="1600" b="0" dirty="0" err="1">
                <a:solidFill>
                  <a:schemeClr val="tx1"/>
                </a:solidFill>
                <a:effectLst/>
              </a:rPr>
              <a:t>immediately</a:t>
            </a:r>
            <a:r>
              <a:rPr lang="fr-FR" sz="1600" b="0" dirty="0">
                <a:solidFill>
                  <a:schemeClr val="tx1"/>
                </a:solidFill>
                <a:effectLst/>
              </a:rPr>
              <a:t> </a:t>
            </a:r>
            <a:r>
              <a:rPr lang="fr-FR" sz="1600" b="0" dirty="0" err="1">
                <a:solidFill>
                  <a:schemeClr val="tx1"/>
                </a:solidFill>
                <a:effectLst/>
              </a:rPr>
              <a:t>after</a:t>
            </a:r>
            <a:r>
              <a:rPr lang="fr-FR" sz="1600" b="0" dirty="0">
                <a:solidFill>
                  <a:schemeClr val="tx1"/>
                </a:solidFill>
                <a:effectLst/>
              </a:rPr>
              <a:t> a </a:t>
            </a:r>
            <a:r>
              <a:rPr lang="fr-FR" sz="1600" b="0" dirty="0" err="1">
                <a:solidFill>
                  <a:schemeClr val="tx1"/>
                </a:solidFill>
                <a:effectLst/>
              </a:rPr>
              <a:t>shock</a:t>
            </a:r>
            <a:r>
              <a:rPr lang="fr-FR" sz="1600" b="0" dirty="0">
                <a:solidFill>
                  <a:schemeClr val="tx1"/>
                </a:solidFill>
                <a:effectLst/>
              </a:rPr>
              <a:t> (</a:t>
            </a:r>
            <a:r>
              <a:rPr lang="fr-FR" sz="1600" b="0" dirty="0" err="1">
                <a:solidFill>
                  <a:schemeClr val="tx1"/>
                </a:solidFill>
                <a:effectLst/>
              </a:rPr>
              <a:t>natural</a:t>
            </a:r>
            <a:r>
              <a:rPr lang="fr-FR" sz="1600" b="0" dirty="0">
                <a:solidFill>
                  <a:schemeClr val="tx1"/>
                </a:solidFill>
                <a:effectLst/>
              </a:rPr>
              <a:t> </a:t>
            </a:r>
            <a:r>
              <a:rPr lang="fr-FR" sz="1600" b="0" dirty="0" err="1">
                <a:solidFill>
                  <a:schemeClr val="tx1"/>
                </a:solidFill>
                <a:effectLst/>
              </a:rPr>
              <a:t>hazard</a:t>
            </a:r>
            <a:r>
              <a:rPr lang="fr-FR" sz="1600" b="0" dirty="0">
                <a:solidFill>
                  <a:schemeClr val="tx1"/>
                </a:solidFill>
                <a:effectLst/>
              </a:rPr>
              <a:t> </a:t>
            </a:r>
            <a:r>
              <a:rPr lang="fr-FR" sz="1600" b="0" dirty="0" err="1">
                <a:solidFill>
                  <a:schemeClr val="tx1"/>
                </a:solidFill>
                <a:effectLst/>
              </a:rPr>
              <a:t>induced</a:t>
            </a:r>
            <a:r>
              <a:rPr lang="fr-FR" sz="1600" b="0" dirty="0">
                <a:solidFill>
                  <a:schemeClr val="tx1"/>
                </a:solidFill>
                <a:effectLst/>
              </a:rPr>
              <a:t> </a:t>
            </a:r>
            <a:r>
              <a:rPr lang="fr-FR" sz="1600" b="0" dirty="0" err="1">
                <a:solidFill>
                  <a:schemeClr val="tx1"/>
                </a:solidFill>
                <a:effectLst/>
              </a:rPr>
              <a:t>disasters</a:t>
            </a:r>
            <a:r>
              <a:rPr lang="fr-FR" sz="1600" b="0" dirty="0">
                <a:solidFill>
                  <a:schemeClr val="tx1"/>
                </a:solidFill>
                <a:effectLst/>
              </a:rPr>
              <a:t> / </a:t>
            </a:r>
            <a:r>
              <a:rPr lang="fr-FR" sz="1600" b="0" dirty="0" err="1">
                <a:solidFill>
                  <a:schemeClr val="tx1"/>
                </a:solidFill>
                <a:effectLst/>
              </a:rPr>
              <a:t>health-related</a:t>
            </a:r>
            <a:r>
              <a:rPr lang="fr-FR" sz="1600" b="0" dirty="0">
                <a:solidFill>
                  <a:schemeClr val="tx1"/>
                </a:solidFill>
                <a:effectLst/>
              </a:rPr>
              <a:t> emergencies). </a:t>
            </a:r>
          </a:p>
          <a:p>
            <a:pPr marL="285750" indent="-285750" algn="just">
              <a:lnSpc>
                <a:spcPct val="107000"/>
              </a:lnSpc>
              <a:spcAft>
                <a:spcPts val="0"/>
              </a:spcAft>
              <a:buFont typeface="Arial" panose="020B0604020202020204" pitchFamily="34" charset="0"/>
              <a:buChar char="•"/>
            </a:pPr>
            <a:endParaRPr lang="fr-FR" sz="1600" b="0" dirty="0">
              <a:solidFill>
                <a:schemeClr val="tx1"/>
              </a:solidFill>
              <a:effectLst/>
            </a:endParaRPr>
          </a:p>
          <a:p>
            <a:pPr marL="285750" indent="-285750" algn="just">
              <a:lnSpc>
                <a:spcPct val="107000"/>
              </a:lnSpc>
              <a:spcAft>
                <a:spcPts val="0"/>
              </a:spcAft>
              <a:buFont typeface="Arial" panose="020B0604020202020204" pitchFamily="34" charset="0"/>
              <a:buChar char="•"/>
            </a:pPr>
            <a:r>
              <a:rPr lang="fr-FR" sz="1600" b="0" dirty="0">
                <a:solidFill>
                  <a:schemeClr val="tx1"/>
                </a:solidFill>
                <a:effectLst/>
              </a:rPr>
              <a:t>The </a:t>
            </a:r>
            <a:r>
              <a:rPr lang="fr-FR" sz="1600" b="0" dirty="0" err="1">
                <a:solidFill>
                  <a:schemeClr val="tx1"/>
                </a:solidFill>
                <a:effectLst/>
              </a:rPr>
              <a:t>loan</a:t>
            </a:r>
            <a:r>
              <a:rPr lang="fr-FR" sz="1600" b="0" dirty="0">
                <a:solidFill>
                  <a:schemeClr val="tx1"/>
                </a:solidFill>
                <a:effectLst/>
              </a:rPr>
              <a:t> </a:t>
            </a:r>
            <a:r>
              <a:rPr lang="fr-FR" sz="1600" b="0" dirty="0" err="1">
                <a:solidFill>
                  <a:schemeClr val="tx1"/>
                </a:solidFill>
                <a:effectLst/>
              </a:rPr>
              <a:t>resources</a:t>
            </a:r>
            <a:r>
              <a:rPr lang="fr-FR" sz="1600" b="0" dirty="0">
                <a:solidFill>
                  <a:schemeClr val="tx1"/>
                </a:solidFill>
                <a:effectLst/>
              </a:rPr>
              <a:t> can </a:t>
            </a:r>
            <a:r>
              <a:rPr lang="fr-FR" sz="1600" b="0" dirty="0" err="1">
                <a:solidFill>
                  <a:schemeClr val="tx1"/>
                </a:solidFill>
                <a:effectLst/>
              </a:rPr>
              <a:t>be</a:t>
            </a:r>
            <a:r>
              <a:rPr lang="fr-FR" sz="1600" b="0" dirty="0">
                <a:solidFill>
                  <a:schemeClr val="tx1"/>
                </a:solidFill>
                <a:effectLst/>
              </a:rPr>
              <a:t> </a:t>
            </a:r>
            <a:r>
              <a:rPr lang="fr-FR" sz="1600" b="0" dirty="0" err="1">
                <a:solidFill>
                  <a:schemeClr val="tx1"/>
                </a:solidFill>
                <a:effectLst/>
              </a:rPr>
              <a:t>disbursed</a:t>
            </a:r>
            <a:r>
              <a:rPr lang="fr-FR" sz="1600" b="0" dirty="0">
                <a:solidFill>
                  <a:schemeClr val="tx1"/>
                </a:solidFill>
                <a:effectLst/>
              </a:rPr>
              <a:t> to the </a:t>
            </a:r>
            <a:r>
              <a:rPr lang="fr-FR" sz="1600" b="0" dirty="0" err="1">
                <a:solidFill>
                  <a:schemeClr val="tx1"/>
                </a:solidFill>
                <a:effectLst/>
              </a:rPr>
              <a:t>benefiting</a:t>
            </a:r>
            <a:r>
              <a:rPr lang="fr-FR" sz="1600" b="0" dirty="0">
                <a:solidFill>
                  <a:schemeClr val="tx1"/>
                </a:solidFill>
                <a:effectLst/>
              </a:rPr>
              <a:t> country as budget support (as a </a:t>
            </a:r>
            <a:r>
              <a:rPr lang="fr-FR" sz="1600" b="0" dirty="0" err="1">
                <a:solidFill>
                  <a:schemeClr val="tx1"/>
                </a:solidFill>
                <a:effectLst/>
              </a:rPr>
              <a:t>development</a:t>
            </a:r>
            <a:r>
              <a:rPr lang="fr-FR" sz="1600" b="0" dirty="0">
                <a:solidFill>
                  <a:schemeClr val="tx1"/>
                </a:solidFill>
                <a:effectLst/>
              </a:rPr>
              <a:t> </a:t>
            </a:r>
            <a:r>
              <a:rPr lang="fr-FR" sz="1600" b="0" dirty="0" err="1">
                <a:solidFill>
                  <a:schemeClr val="tx1"/>
                </a:solidFill>
                <a:effectLst/>
              </a:rPr>
              <a:t>policy</a:t>
            </a:r>
            <a:r>
              <a:rPr lang="fr-FR" sz="1600" b="0" dirty="0">
                <a:solidFill>
                  <a:schemeClr val="tx1"/>
                </a:solidFill>
                <a:effectLst/>
              </a:rPr>
              <a:t> </a:t>
            </a:r>
            <a:r>
              <a:rPr lang="fr-FR" sz="1600" b="0" dirty="0" err="1">
                <a:solidFill>
                  <a:schemeClr val="tx1"/>
                </a:solidFill>
                <a:effectLst/>
              </a:rPr>
              <a:t>loan</a:t>
            </a:r>
            <a:r>
              <a:rPr lang="fr-FR" sz="1600" b="0" dirty="0">
                <a:solidFill>
                  <a:schemeClr val="tx1"/>
                </a:solidFill>
                <a:effectLst/>
              </a:rPr>
              <a:t>, in exchange for </a:t>
            </a:r>
            <a:r>
              <a:rPr lang="fr-FR" sz="1600" b="0" dirty="0" err="1">
                <a:solidFill>
                  <a:schemeClr val="tx1"/>
                </a:solidFill>
                <a:effectLst/>
              </a:rPr>
              <a:t>systemic</a:t>
            </a:r>
            <a:r>
              <a:rPr lang="fr-FR" sz="1600" b="0" dirty="0">
                <a:solidFill>
                  <a:schemeClr val="tx1"/>
                </a:solidFill>
                <a:effectLst/>
              </a:rPr>
              <a:t> and </a:t>
            </a:r>
            <a:r>
              <a:rPr lang="fr-FR" sz="1600" b="0" dirty="0" err="1">
                <a:solidFill>
                  <a:schemeClr val="tx1"/>
                </a:solidFill>
                <a:effectLst/>
              </a:rPr>
              <a:t>institutional</a:t>
            </a:r>
            <a:r>
              <a:rPr lang="fr-FR" sz="1600" b="0" dirty="0">
                <a:solidFill>
                  <a:schemeClr val="tx1"/>
                </a:solidFill>
                <a:effectLst/>
              </a:rPr>
              <a:t> </a:t>
            </a:r>
            <a:r>
              <a:rPr lang="fr-FR" sz="1600" b="0" dirty="0" err="1">
                <a:solidFill>
                  <a:schemeClr val="tx1"/>
                </a:solidFill>
                <a:effectLst/>
              </a:rPr>
              <a:t>improvements</a:t>
            </a:r>
            <a:r>
              <a:rPr lang="fr-FR" sz="1600" b="0" dirty="0">
                <a:solidFill>
                  <a:schemeClr val="tx1"/>
                </a:solidFill>
                <a:effectLst/>
              </a:rPr>
              <a:t> to </a:t>
            </a:r>
            <a:r>
              <a:rPr lang="fr-FR" sz="1600" b="0" dirty="0" err="1">
                <a:solidFill>
                  <a:schemeClr val="tx1"/>
                </a:solidFill>
                <a:effectLst/>
              </a:rPr>
              <a:t>strengthen</a:t>
            </a:r>
            <a:r>
              <a:rPr lang="fr-FR" sz="1600" b="0" dirty="0">
                <a:solidFill>
                  <a:schemeClr val="tx1"/>
                </a:solidFill>
                <a:effectLst/>
              </a:rPr>
              <a:t> </a:t>
            </a:r>
            <a:r>
              <a:rPr lang="fr-FR" sz="1600" b="0" dirty="0" err="1">
                <a:solidFill>
                  <a:schemeClr val="tx1"/>
                </a:solidFill>
                <a:effectLst/>
              </a:rPr>
              <a:t>financial</a:t>
            </a:r>
            <a:r>
              <a:rPr lang="fr-FR" sz="1600" b="0" dirty="0">
                <a:solidFill>
                  <a:schemeClr val="tx1"/>
                </a:solidFill>
                <a:effectLst/>
              </a:rPr>
              <a:t> </a:t>
            </a:r>
            <a:r>
              <a:rPr lang="fr-FR" sz="1600" b="0" dirty="0" err="1">
                <a:solidFill>
                  <a:schemeClr val="tx1"/>
                </a:solidFill>
                <a:effectLst/>
              </a:rPr>
              <a:t>resilience</a:t>
            </a:r>
            <a:r>
              <a:rPr lang="fr-FR" sz="1600" b="0" dirty="0">
                <a:solidFill>
                  <a:schemeClr val="tx1"/>
                </a:solidFill>
                <a:effectLst/>
              </a:rPr>
              <a:t>) or </a:t>
            </a:r>
            <a:r>
              <a:rPr lang="fr-FR" sz="1600" b="0" dirty="0" err="1">
                <a:solidFill>
                  <a:schemeClr val="tx1"/>
                </a:solidFill>
                <a:effectLst/>
              </a:rPr>
              <a:t>against</a:t>
            </a:r>
            <a:r>
              <a:rPr lang="fr-FR" sz="1600" b="0" dirty="0">
                <a:solidFill>
                  <a:schemeClr val="tx1"/>
                </a:solidFill>
                <a:effectLst/>
              </a:rPr>
              <a:t> </a:t>
            </a:r>
            <a:r>
              <a:rPr lang="fr-FR" sz="1600" b="0" dirty="0" err="1">
                <a:solidFill>
                  <a:schemeClr val="tx1"/>
                </a:solidFill>
                <a:effectLst/>
              </a:rPr>
              <a:t>pre-agreed</a:t>
            </a:r>
            <a:r>
              <a:rPr lang="fr-FR" sz="1600" b="0" dirty="0">
                <a:solidFill>
                  <a:schemeClr val="tx1"/>
                </a:solidFill>
                <a:effectLst/>
              </a:rPr>
              <a:t> </a:t>
            </a:r>
            <a:r>
              <a:rPr lang="fr-FR" sz="1600" b="0" dirty="0" err="1">
                <a:solidFill>
                  <a:schemeClr val="tx1"/>
                </a:solidFill>
                <a:effectLst/>
              </a:rPr>
              <a:t>expenditures</a:t>
            </a:r>
            <a:r>
              <a:rPr lang="fr-FR" sz="1600" b="0" dirty="0">
                <a:solidFill>
                  <a:schemeClr val="tx1"/>
                </a:solidFill>
                <a:effectLst/>
              </a:rPr>
              <a:t> (</a:t>
            </a:r>
            <a:r>
              <a:rPr lang="fr-FR" sz="1600" b="0" dirty="0" err="1">
                <a:solidFill>
                  <a:schemeClr val="tx1"/>
                </a:solidFill>
                <a:effectLst/>
              </a:rPr>
              <a:t>investment</a:t>
            </a:r>
            <a:r>
              <a:rPr lang="fr-FR" sz="1600" b="0" dirty="0">
                <a:solidFill>
                  <a:schemeClr val="tx1"/>
                </a:solidFill>
                <a:effectLst/>
              </a:rPr>
              <a:t> </a:t>
            </a:r>
            <a:r>
              <a:rPr lang="fr-FR" sz="1600" b="0" dirty="0" err="1">
                <a:solidFill>
                  <a:schemeClr val="tx1"/>
                </a:solidFill>
                <a:effectLst/>
              </a:rPr>
              <a:t>operation</a:t>
            </a:r>
            <a:r>
              <a:rPr lang="fr-FR" sz="1600" b="0" dirty="0">
                <a:solidFill>
                  <a:schemeClr val="tx1"/>
                </a:solidFill>
                <a:effectLst/>
              </a:rPr>
              <a:t>).</a:t>
            </a:r>
            <a:endParaRPr lang="fr-F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CO" dirty="0"/>
          </a:p>
        </p:txBody>
      </p:sp>
    </p:spTree>
    <p:extLst>
      <p:ext uri="{BB962C8B-B14F-4D97-AF65-F5344CB8AC3E}">
        <p14:creationId xmlns:p14="http://schemas.microsoft.com/office/powerpoint/2010/main" val="1841175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F0123-350C-AB56-F936-C2CE3944DCE1}"/>
              </a:ext>
            </a:extLst>
          </p:cNvPr>
          <p:cNvSpPr>
            <a:spLocks noGrp="1"/>
          </p:cNvSpPr>
          <p:nvPr>
            <p:ph sz="quarter" idx="12"/>
          </p:nvPr>
        </p:nvSpPr>
        <p:spPr/>
        <p:txBody>
          <a:bodyPr/>
          <a:lstStyle/>
          <a:p>
            <a:r>
              <a:rPr lang="en-US" dirty="0"/>
              <a:t>Contingent Lines of Credit</a:t>
            </a:r>
            <a:endParaRPr lang="en-GB" dirty="0"/>
          </a:p>
        </p:txBody>
      </p:sp>
      <p:graphicFrame>
        <p:nvGraphicFramePr>
          <p:cNvPr id="5" name="Tableau 6">
            <a:extLst>
              <a:ext uri="{FF2B5EF4-FFF2-40B4-BE49-F238E27FC236}">
                <a16:creationId xmlns:a16="http://schemas.microsoft.com/office/drawing/2014/main" id="{75B81816-B5C8-8973-AEF7-438DC6AB0D50}"/>
              </a:ext>
            </a:extLst>
          </p:cNvPr>
          <p:cNvGraphicFramePr>
            <a:graphicFrameLocks noGrp="1"/>
          </p:cNvGraphicFramePr>
          <p:nvPr>
            <p:extLst>
              <p:ext uri="{D42A27DB-BD31-4B8C-83A1-F6EECF244321}">
                <p14:modId xmlns:p14="http://schemas.microsoft.com/office/powerpoint/2010/main" val="351700297"/>
              </p:ext>
            </p:extLst>
          </p:nvPr>
        </p:nvGraphicFramePr>
        <p:xfrm>
          <a:off x="855258" y="1630479"/>
          <a:ext cx="10481481" cy="4750085"/>
        </p:xfrm>
        <a:graphic>
          <a:graphicData uri="http://schemas.openxmlformats.org/drawingml/2006/table">
            <a:tbl>
              <a:tblPr firstRow="1" firstCol="1" bandRow="1">
                <a:tableStyleId>{5C22544A-7EE6-4342-B048-85BDC9FD1C3A}</a:tableStyleId>
              </a:tblPr>
              <a:tblGrid>
                <a:gridCol w="4220441">
                  <a:extLst>
                    <a:ext uri="{9D8B030D-6E8A-4147-A177-3AD203B41FA5}">
                      <a16:colId xmlns:a16="http://schemas.microsoft.com/office/drawing/2014/main" val="3548420519"/>
                    </a:ext>
                  </a:extLst>
                </a:gridCol>
                <a:gridCol w="6261040">
                  <a:extLst>
                    <a:ext uri="{9D8B030D-6E8A-4147-A177-3AD203B41FA5}">
                      <a16:colId xmlns:a16="http://schemas.microsoft.com/office/drawing/2014/main" val="1584300495"/>
                    </a:ext>
                  </a:extLst>
                </a:gridCol>
              </a:tblGrid>
              <a:tr h="2315064">
                <a:tc>
                  <a:txBody>
                    <a:bodyPr/>
                    <a:lstStyle/>
                    <a:p>
                      <a:pPr algn="l">
                        <a:lnSpc>
                          <a:spcPct val="107000"/>
                        </a:lnSpc>
                        <a:spcAft>
                          <a:spcPts val="0"/>
                        </a:spcAft>
                      </a:pPr>
                      <a:r>
                        <a:rPr lang="fr-FR" sz="1600" b="1" u="sng" dirty="0">
                          <a:solidFill>
                            <a:schemeClr val="accent2"/>
                          </a:solidFill>
                          <a:effectLst/>
                        </a:rPr>
                        <a:t>BEST SUITED </a:t>
                      </a:r>
                      <a:endParaRPr lang="fr-FR" sz="1600" b="1" dirty="0">
                        <a:solidFill>
                          <a:schemeClr val="accent2"/>
                        </a:solidFill>
                        <a:effectLst/>
                      </a:endParaRPr>
                    </a:p>
                    <a:p>
                      <a:pPr algn="l">
                        <a:lnSpc>
                          <a:spcPct val="107000"/>
                        </a:lnSpc>
                        <a:spcAft>
                          <a:spcPts val="0"/>
                        </a:spcAft>
                      </a:pPr>
                      <a:r>
                        <a:rPr lang="fr-FR" sz="1600" b="0" u="none" strike="noStrike" dirty="0">
                          <a:solidFill>
                            <a:schemeClr val="tx1"/>
                          </a:solidFill>
                          <a:effectLst/>
                        </a:rPr>
                        <a:t> </a:t>
                      </a:r>
                      <a:endParaRPr lang="fr-FR" sz="1400" b="0" dirty="0">
                        <a:solidFill>
                          <a:schemeClr val="tx1"/>
                        </a:solidFill>
                        <a:effectLst/>
                      </a:endParaRPr>
                    </a:p>
                    <a:p>
                      <a:pPr algn="l">
                        <a:lnSpc>
                          <a:spcPct val="107000"/>
                        </a:lnSpc>
                        <a:spcAft>
                          <a:spcPts val="0"/>
                        </a:spcAft>
                      </a:pPr>
                      <a:r>
                        <a:rPr lang="fr-FR" sz="1400" b="0" dirty="0" err="1">
                          <a:solidFill>
                            <a:schemeClr val="tx1"/>
                          </a:solidFill>
                          <a:effectLst/>
                        </a:rPr>
                        <a:t>Possibility</a:t>
                      </a:r>
                      <a:r>
                        <a:rPr lang="fr-FR" sz="1400" b="0" dirty="0">
                          <a:solidFill>
                            <a:schemeClr val="tx1"/>
                          </a:solidFill>
                          <a:effectLst/>
                        </a:rPr>
                        <a:t> to have </a:t>
                      </a:r>
                      <a:r>
                        <a:rPr lang="fr-FR" sz="1400" b="0" dirty="0" err="1">
                          <a:solidFill>
                            <a:schemeClr val="tx1"/>
                          </a:solidFill>
                          <a:effectLst/>
                        </a:rPr>
                        <a:t>concessional</a:t>
                      </a:r>
                      <a:r>
                        <a:rPr lang="fr-FR" sz="1400" b="0" dirty="0">
                          <a:solidFill>
                            <a:schemeClr val="tx1"/>
                          </a:solidFill>
                          <a:effectLst/>
                        </a:rPr>
                        <a:t> </a:t>
                      </a:r>
                      <a:r>
                        <a:rPr lang="fr-FR" sz="1400" b="0" dirty="0" err="1">
                          <a:solidFill>
                            <a:schemeClr val="tx1"/>
                          </a:solidFill>
                          <a:effectLst/>
                        </a:rPr>
                        <a:t>financing</a:t>
                      </a:r>
                      <a:r>
                        <a:rPr lang="fr-FR" sz="1400" b="0" dirty="0">
                          <a:solidFill>
                            <a:schemeClr val="tx1"/>
                          </a:solidFill>
                          <a:effectLst/>
                        </a:rPr>
                        <a:t> </a:t>
                      </a:r>
                      <a:r>
                        <a:rPr lang="fr-FR" sz="1400" b="0" dirty="0" err="1">
                          <a:solidFill>
                            <a:schemeClr val="tx1"/>
                          </a:solidFill>
                          <a:effectLst/>
                        </a:rPr>
                        <a:t>terms</a:t>
                      </a:r>
                      <a:r>
                        <a:rPr lang="fr-FR" sz="1400" b="0" dirty="0">
                          <a:solidFill>
                            <a:schemeClr val="tx1"/>
                          </a:solidFill>
                          <a:effectLst/>
                        </a:rPr>
                        <a:t> </a:t>
                      </a:r>
                      <a:r>
                        <a:rPr lang="fr-FR" sz="1400" b="0" dirty="0" err="1">
                          <a:solidFill>
                            <a:schemeClr val="tx1"/>
                          </a:solidFill>
                          <a:effectLst/>
                        </a:rPr>
                        <a:t>given</a:t>
                      </a:r>
                      <a:r>
                        <a:rPr lang="fr-FR" sz="1400" b="0" dirty="0">
                          <a:solidFill>
                            <a:schemeClr val="tx1"/>
                          </a:solidFill>
                          <a:effectLst/>
                        </a:rPr>
                        <a:t> </a:t>
                      </a:r>
                      <a:r>
                        <a:rPr lang="fr-FR" sz="1400" b="0" dirty="0" err="1">
                          <a:solidFill>
                            <a:schemeClr val="tx1"/>
                          </a:solidFill>
                          <a:effectLst/>
                        </a:rPr>
                        <a:t>they</a:t>
                      </a:r>
                      <a:r>
                        <a:rPr lang="fr-FR" sz="1400" b="0" dirty="0">
                          <a:solidFill>
                            <a:schemeClr val="tx1"/>
                          </a:solidFill>
                          <a:effectLst/>
                        </a:rPr>
                        <a:t> are </a:t>
                      </a:r>
                      <a:r>
                        <a:rPr lang="fr-FR" sz="1400" b="0" dirty="0" err="1">
                          <a:solidFill>
                            <a:schemeClr val="tx1"/>
                          </a:solidFill>
                          <a:effectLst/>
                        </a:rPr>
                        <a:t>negotiated</a:t>
                      </a:r>
                      <a:r>
                        <a:rPr lang="fr-FR" sz="1400" b="0" dirty="0">
                          <a:solidFill>
                            <a:schemeClr val="tx1"/>
                          </a:solidFill>
                          <a:effectLst/>
                        </a:rPr>
                        <a:t> </a:t>
                      </a:r>
                      <a:r>
                        <a:rPr lang="fr-FR" sz="1400" b="0" dirty="0" err="1">
                          <a:solidFill>
                            <a:schemeClr val="tx1"/>
                          </a:solidFill>
                          <a:effectLst/>
                        </a:rPr>
                        <a:t>before</a:t>
                      </a:r>
                      <a:r>
                        <a:rPr lang="fr-FR" sz="1400" b="0" dirty="0">
                          <a:solidFill>
                            <a:schemeClr val="tx1"/>
                          </a:solidFill>
                          <a:effectLst/>
                        </a:rPr>
                        <a:t> a </a:t>
                      </a:r>
                      <a:r>
                        <a:rPr lang="fr-FR" sz="1400" b="0" dirty="0" err="1">
                          <a:solidFill>
                            <a:schemeClr val="tx1"/>
                          </a:solidFill>
                          <a:effectLst/>
                        </a:rPr>
                        <a:t>shock</a:t>
                      </a:r>
                      <a:r>
                        <a:rPr lang="fr-FR" sz="1400" b="0" dirty="0">
                          <a:solidFill>
                            <a:schemeClr val="tx1"/>
                          </a:solidFill>
                          <a:effectLst/>
                        </a:rPr>
                        <a:t> </a:t>
                      </a:r>
                      <a:r>
                        <a:rPr lang="fr-FR" sz="1400" b="0" dirty="0" err="1">
                          <a:solidFill>
                            <a:schemeClr val="tx1"/>
                          </a:solidFill>
                          <a:effectLst/>
                        </a:rPr>
                        <a:t>occurs</a:t>
                      </a:r>
                      <a:r>
                        <a:rPr lang="fr-FR" sz="1400" b="0" dirty="0">
                          <a:solidFill>
                            <a:schemeClr val="tx1"/>
                          </a:solidFill>
                          <a:effectLst/>
                        </a:rPr>
                        <a:t> and are </a:t>
                      </a:r>
                      <a:r>
                        <a:rPr lang="fr-FR" sz="1400" b="0" dirty="0" err="1">
                          <a:solidFill>
                            <a:schemeClr val="tx1"/>
                          </a:solidFill>
                          <a:effectLst/>
                        </a:rPr>
                        <a:t>offered</a:t>
                      </a:r>
                      <a:r>
                        <a:rPr lang="fr-FR" sz="1400" b="0" dirty="0">
                          <a:solidFill>
                            <a:schemeClr val="tx1"/>
                          </a:solidFill>
                          <a:effectLst/>
                        </a:rPr>
                        <a:t> by </a:t>
                      </a:r>
                      <a:r>
                        <a:rPr lang="fr-FR" sz="1400" b="0" dirty="0" err="1">
                          <a:solidFill>
                            <a:schemeClr val="tx1"/>
                          </a:solidFill>
                          <a:effectLst/>
                        </a:rPr>
                        <a:t>multilateral</a:t>
                      </a:r>
                      <a:r>
                        <a:rPr lang="fr-FR" sz="1400" b="0" dirty="0">
                          <a:solidFill>
                            <a:schemeClr val="tx1"/>
                          </a:solidFill>
                          <a:effectLst/>
                        </a:rPr>
                        <a:t> </a:t>
                      </a:r>
                      <a:r>
                        <a:rPr lang="fr-FR" sz="1400" b="0" dirty="0" err="1">
                          <a:solidFill>
                            <a:schemeClr val="tx1"/>
                          </a:solidFill>
                          <a:effectLst/>
                        </a:rPr>
                        <a:t>development</a:t>
                      </a:r>
                      <a:r>
                        <a:rPr lang="fr-FR" sz="1400" b="0" dirty="0">
                          <a:solidFill>
                            <a:schemeClr val="tx1"/>
                          </a:solidFill>
                          <a:effectLst/>
                        </a:rPr>
                        <a:t> </a:t>
                      </a:r>
                      <a:r>
                        <a:rPr lang="fr-FR" sz="1400" b="0" dirty="0" err="1">
                          <a:solidFill>
                            <a:schemeClr val="tx1"/>
                          </a:solidFill>
                          <a:effectLst/>
                        </a:rPr>
                        <a:t>banks</a:t>
                      </a:r>
                      <a:r>
                        <a:rPr lang="fr-FR" sz="1400" b="0" dirty="0">
                          <a:solidFill>
                            <a:schemeClr val="tx1"/>
                          </a:solidFill>
                          <a:effectLst/>
                        </a:rPr>
                        <a:t>. </a:t>
                      </a:r>
                      <a:r>
                        <a:rPr lang="fr-FR" sz="1400" b="0" dirty="0" err="1">
                          <a:solidFill>
                            <a:schemeClr val="tx1"/>
                          </a:solidFill>
                          <a:effectLst/>
                        </a:rPr>
                        <a:t>They</a:t>
                      </a:r>
                      <a:r>
                        <a:rPr lang="fr-FR" sz="1400" b="0" dirty="0">
                          <a:solidFill>
                            <a:schemeClr val="tx1"/>
                          </a:solidFill>
                          <a:effectLst/>
                        </a:rPr>
                        <a:t> </a:t>
                      </a:r>
                      <a:r>
                        <a:rPr lang="fr-FR" sz="1400" b="0" dirty="0" err="1">
                          <a:solidFill>
                            <a:schemeClr val="tx1"/>
                          </a:solidFill>
                          <a:effectLst/>
                        </a:rPr>
                        <a:t>therefore</a:t>
                      </a:r>
                      <a:r>
                        <a:rPr lang="fr-FR" sz="1400" b="0" dirty="0">
                          <a:solidFill>
                            <a:schemeClr val="tx1"/>
                          </a:solidFill>
                          <a:effectLst/>
                        </a:rPr>
                        <a:t> tend to </a:t>
                      </a:r>
                      <a:r>
                        <a:rPr lang="fr-FR" sz="1400" b="0" dirty="0" err="1">
                          <a:solidFill>
                            <a:schemeClr val="tx1"/>
                          </a:solidFill>
                          <a:effectLst/>
                        </a:rPr>
                        <a:t>be</a:t>
                      </a:r>
                      <a:r>
                        <a:rPr lang="fr-FR" sz="1400" b="0" dirty="0">
                          <a:solidFill>
                            <a:schemeClr val="tx1"/>
                          </a:solidFill>
                          <a:effectLst/>
                        </a:rPr>
                        <a:t> </a:t>
                      </a:r>
                      <a:r>
                        <a:rPr lang="fr-FR" sz="1400" b="0" dirty="0" err="1">
                          <a:solidFill>
                            <a:schemeClr val="tx1"/>
                          </a:solidFill>
                          <a:effectLst/>
                        </a:rPr>
                        <a:t>lowcost</a:t>
                      </a:r>
                      <a:r>
                        <a:rPr lang="fr-FR" sz="1400" b="0" dirty="0">
                          <a:solidFill>
                            <a:schemeClr val="tx1"/>
                          </a:solidFill>
                          <a:effectLst/>
                        </a:rPr>
                        <a:t> </a:t>
                      </a:r>
                      <a:r>
                        <a:rPr lang="fr-FR" sz="1400" b="0" dirty="0" err="1">
                          <a:solidFill>
                            <a:schemeClr val="tx1"/>
                          </a:solidFill>
                          <a:effectLst/>
                        </a:rPr>
                        <a:t>financing</a:t>
                      </a:r>
                      <a:r>
                        <a:rPr lang="fr-FR" sz="1400" b="0" dirty="0">
                          <a:solidFill>
                            <a:schemeClr val="tx1"/>
                          </a:solidFill>
                          <a:effectLst/>
                        </a:rPr>
                        <a:t> instruments, effective for </a:t>
                      </a:r>
                      <a:r>
                        <a:rPr lang="fr-FR" sz="1400" b="0" u="sng" dirty="0" err="1">
                          <a:solidFill>
                            <a:schemeClr val="tx1"/>
                          </a:solidFill>
                          <a:effectLst/>
                        </a:rPr>
                        <a:t>financing</a:t>
                      </a:r>
                      <a:r>
                        <a:rPr lang="fr-FR" sz="1400" b="0" u="sng" dirty="0">
                          <a:solidFill>
                            <a:schemeClr val="tx1"/>
                          </a:solidFill>
                          <a:effectLst/>
                        </a:rPr>
                        <a:t> </a:t>
                      </a:r>
                      <a:r>
                        <a:rPr lang="fr-FR" sz="1400" b="0" u="sng" dirty="0" err="1">
                          <a:solidFill>
                            <a:schemeClr val="tx1"/>
                          </a:solidFill>
                          <a:effectLst/>
                        </a:rPr>
                        <a:t>response</a:t>
                      </a:r>
                      <a:r>
                        <a:rPr lang="fr-FR" sz="1400" b="0" u="sng" dirty="0">
                          <a:solidFill>
                            <a:schemeClr val="tx1"/>
                          </a:solidFill>
                          <a:effectLst/>
                        </a:rPr>
                        <a:t> to </a:t>
                      </a:r>
                      <a:r>
                        <a:rPr lang="fr-FR" sz="1400" b="0" u="sng" dirty="0" err="1">
                          <a:solidFill>
                            <a:schemeClr val="tx1"/>
                          </a:solidFill>
                          <a:effectLst/>
                        </a:rPr>
                        <a:t>moderate</a:t>
                      </a:r>
                      <a:r>
                        <a:rPr lang="fr-FR" sz="1400" b="0" u="sng" dirty="0">
                          <a:solidFill>
                            <a:schemeClr val="tx1"/>
                          </a:solidFill>
                          <a:effectLst/>
                        </a:rPr>
                        <a:t> </a:t>
                      </a:r>
                      <a:r>
                        <a:rPr lang="fr-FR" sz="1400" b="0" u="sng" dirty="0" err="1">
                          <a:solidFill>
                            <a:schemeClr val="tx1"/>
                          </a:solidFill>
                          <a:effectLst/>
                        </a:rPr>
                        <a:t>frequency</a:t>
                      </a:r>
                      <a:r>
                        <a:rPr lang="fr-FR" sz="1400" b="0" u="sng" dirty="0">
                          <a:solidFill>
                            <a:schemeClr val="tx1"/>
                          </a:solidFill>
                          <a:effectLst/>
                        </a:rPr>
                        <a:t>, </a:t>
                      </a:r>
                      <a:r>
                        <a:rPr lang="fr-FR" sz="1400" b="0" u="sng" dirty="0" err="1">
                          <a:solidFill>
                            <a:schemeClr val="tx1"/>
                          </a:solidFill>
                          <a:effectLst/>
                        </a:rPr>
                        <a:t>severity</a:t>
                      </a:r>
                      <a:r>
                        <a:rPr lang="fr-FR" sz="1400" b="0" u="sng" dirty="0">
                          <a:solidFill>
                            <a:schemeClr val="tx1"/>
                          </a:solidFill>
                          <a:effectLst/>
                        </a:rPr>
                        <a:t> </a:t>
                      </a:r>
                      <a:r>
                        <a:rPr lang="fr-FR" sz="1400" b="0" u="sng" dirty="0" err="1">
                          <a:solidFill>
                            <a:schemeClr val="tx1"/>
                          </a:solidFill>
                          <a:effectLst/>
                        </a:rPr>
                        <a:t>shocks</a:t>
                      </a:r>
                      <a:r>
                        <a:rPr lang="fr-FR" sz="1400" b="0" dirty="0">
                          <a:solidFill>
                            <a:schemeClr val="tx1"/>
                          </a:solidFill>
                          <a:effectLst/>
                        </a:rPr>
                        <a:t>.</a:t>
                      </a:r>
                      <a:endParaRPr lang="fr-F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07000"/>
                        </a:lnSpc>
                        <a:spcAft>
                          <a:spcPts val="0"/>
                        </a:spcAft>
                      </a:pPr>
                      <a:r>
                        <a:rPr lang="fr-FR" sz="1600" b="1" u="sng" dirty="0">
                          <a:solidFill>
                            <a:schemeClr val="accent2"/>
                          </a:solidFill>
                          <a:effectLst/>
                        </a:rPr>
                        <a:t>IMPACTS ON DEVELOPMENT GOALS </a:t>
                      </a:r>
                      <a:endParaRPr lang="fr-FR" sz="1600" b="1" dirty="0">
                        <a:solidFill>
                          <a:schemeClr val="accent2"/>
                        </a:solidFill>
                        <a:effectLst/>
                      </a:endParaRPr>
                    </a:p>
                    <a:p>
                      <a:pPr algn="l">
                        <a:lnSpc>
                          <a:spcPct val="107000"/>
                        </a:lnSpc>
                        <a:spcAft>
                          <a:spcPts val="0"/>
                        </a:spcAft>
                      </a:pPr>
                      <a:r>
                        <a:rPr lang="fr-FR" sz="1200" b="0" u="none" strike="noStrike" dirty="0">
                          <a:solidFill>
                            <a:schemeClr val="tx1"/>
                          </a:solidFill>
                          <a:effectLst/>
                        </a:rPr>
                        <a:t> </a:t>
                      </a:r>
                      <a:endParaRPr lang="fr-FR" sz="1200" b="0" dirty="0">
                        <a:solidFill>
                          <a:schemeClr val="tx1"/>
                        </a:solidFill>
                        <a:effectLst/>
                      </a:endParaRPr>
                    </a:p>
                    <a:p>
                      <a:pPr lvl="1" algn="l">
                        <a:lnSpc>
                          <a:spcPct val="107000"/>
                        </a:lnSpc>
                        <a:spcAft>
                          <a:spcPts val="0"/>
                        </a:spcAft>
                      </a:pPr>
                      <a:r>
                        <a:rPr lang="fr-FR" sz="1400" b="0" u="sng" dirty="0">
                          <a:solidFill>
                            <a:schemeClr val="tx1"/>
                          </a:solidFill>
                          <a:effectLst/>
                        </a:rPr>
                        <a:t>In the case of budget support </a:t>
                      </a:r>
                      <a:r>
                        <a:rPr lang="fr-FR" sz="1400" b="0" u="sng" dirty="0" err="1">
                          <a:solidFill>
                            <a:schemeClr val="tx1"/>
                          </a:solidFill>
                          <a:effectLst/>
                        </a:rPr>
                        <a:t>loans</a:t>
                      </a:r>
                      <a:r>
                        <a:rPr lang="fr-FR" sz="1400" b="0" dirty="0">
                          <a:solidFill>
                            <a:schemeClr val="tx1"/>
                          </a:solidFill>
                          <a:effectLst/>
                        </a:rPr>
                        <a:t>, </a:t>
                      </a:r>
                      <a:r>
                        <a:rPr lang="fr-FR" sz="1400" b="0" dirty="0" err="1">
                          <a:solidFill>
                            <a:schemeClr val="tx1"/>
                          </a:solidFill>
                          <a:effectLst/>
                        </a:rPr>
                        <a:t>possibility</a:t>
                      </a:r>
                      <a:r>
                        <a:rPr lang="fr-FR" sz="1400" b="0" dirty="0">
                          <a:solidFill>
                            <a:schemeClr val="tx1"/>
                          </a:solidFill>
                          <a:effectLst/>
                        </a:rPr>
                        <a:t> to </a:t>
                      </a:r>
                      <a:r>
                        <a:rPr lang="fr-FR" sz="1400" b="0" dirty="0" err="1">
                          <a:solidFill>
                            <a:schemeClr val="tx1"/>
                          </a:solidFill>
                          <a:effectLst/>
                        </a:rPr>
                        <a:t>link</a:t>
                      </a:r>
                      <a:r>
                        <a:rPr lang="fr-FR" sz="1400" b="0" dirty="0">
                          <a:solidFill>
                            <a:schemeClr val="tx1"/>
                          </a:solidFill>
                          <a:effectLst/>
                        </a:rPr>
                        <a:t> </a:t>
                      </a:r>
                      <a:r>
                        <a:rPr lang="fr-FR" sz="1400" b="0" dirty="0" err="1">
                          <a:solidFill>
                            <a:schemeClr val="tx1"/>
                          </a:solidFill>
                          <a:effectLst/>
                        </a:rPr>
                        <a:t>them</a:t>
                      </a:r>
                      <a:r>
                        <a:rPr lang="fr-FR" sz="1400" b="0" dirty="0">
                          <a:solidFill>
                            <a:schemeClr val="tx1"/>
                          </a:solidFill>
                          <a:effectLst/>
                        </a:rPr>
                        <a:t> to a </a:t>
                      </a:r>
                      <a:r>
                        <a:rPr lang="fr-FR" sz="1400" b="0" dirty="0" err="1">
                          <a:solidFill>
                            <a:schemeClr val="tx1"/>
                          </a:solidFill>
                          <a:effectLst/>
                        </a:rPr>
                        <a:t>robust</a:t>
                      </a:r>
                      <a:r>
                        <a:rPr lang="fr-FR" sz="1400" b="0" dirty="0">
                          <a:solidFill>
                            <a:schemeClr val="tx1"/>
                          </a:solidFill>
                          <a:effectLst/>
                        </a:rPr>
                        <a:t> matrix of </a:t>
                      </a:r>
                      <a:r>
                        <a:rPr lang="fr-FR" sz="1400" b="0" dirty="0" err="1">
                          <a:solidFill>
                            <a:schemeClr val="tx1"/>
                          </a:solidFill>
                          <a:effectLst/>
                        </a:rPr>
                        <a:t>policy</a:t>
                      </a:r>
                      <a:r>
                        <a:rPr lang="fr-FR" sz="1400" b="0" dirty="0">
                          <a:solidFill>
                            <a:schemeClr val="tx1"/>
                          </a:solidFill>
                          <a:effectLst/>
                        </a:rPr>
                        <a:t> </a:t>
                      </a:r>
                      <a:r>
                        <a:rPr lang="fr-FR" sz="1400" b="0" dirty="0" err="1">
                          <a:solidFill>
                            <a:schemeClr val="tx1"/>
                          </a:solidFill>
                          <a:effectLst/>
                        </a:rPr>
                        <a:t>reforms</a:t>
                      </a:r>
                      <a:r>
                        <a:rPr lang="fr-FR" sz="1400" b="0" dirty="0">
                          <a:solidFill>
                            <a:schemeClr val="tx1"/>
                          </a:solidFill>
                          <a:effectLst/>
                        </a:rPr>
                        <a:t> </a:t>
                      </a:r>
                      <a:r>
                        <a:rPr lang="fr-FR" sz="1400" b="0" dirty="0" err="1">
                          <a:solidFill>
                            <a:schemeClr val="tx1"/>
                          </a:solidFill>
                          <a:effectLst/>
                        </a:rPr>
                        <a:t>which</a:t>
                      </a:r>
                      <a:r>
                        <a:rPr lang="fr-FR" sz="1400" b="0" dirty="0">
                          <a:solidFill>
                            <a:schemeClr val="tx1"/>
                          </a:solidFill>
                          <a:effectLst/>
                        </a:rPr>
                        <a:t> the </a:t>
                      </a:r>
                      <a:r>
                        <a:rPr lang="fr-FR" sz="1400" b="0" dirty="0" err="1">
                          <a:solidFill>
                            <a:schemeClr val="tx1"/>
                          </a:solidFill>
                          <a:effectLst/>
                        </a:rPr>
                        <a:t>beneficiary</a:t>
                      </a:r>
                      <a:r>
                        <a:rPr lang="fr-FR" sz="1400" b="0" dirty="0">
                          <a:solidFill>
                            <a:schemeClr val="tx1"/>
                          </a:solidFill>
                          <a:effectLst/>
                        </a:rPr>
                        <a:t> country must </a:t>
                      </a:r>
                      <a:r>
                        <a:rPr lang="fr-FR" sz="1400" b="0" dirty="0" err="1">
                          <a:solidFill>
                            <a:schemeClr val="tx1"/>
                          </a:solidFill>
                          <a:effectLst/>
                        </a:rPr>
                        <a:t>undertake</a:t>
                      </a:r>
                      <a:r>
                        <a:rPr lang="fr-FR" sz="1400" b="0" dirty="0">
                          <a:solidFill>
                            <a:schemeClr val="tx1"/>
                          </a:solidFill>
                          <a:effectLst/>
                        </a:rPr>
                        <a:t> to </a:t>
                      </a:r>
                      <a:r>
                        <a:rPr lang="fr-FR" sz="1400" b="0" dirty="0" err="1">
                          <a:solidFill>
                            <a:schemeClr val="tx1"/>
                          </a:solidFill>
                          <a:effectLst/>
                        </a:rPr>
                        <a:t>receive</a:t>
                      </a:r>
                      <a:r>
                        <a:rPr lang="fr-FR" sz="1400" b="0" dirty="0">
                          <a:solidFill>
                            <a:schemeClr val="tx1"/>
                          </a:solidFill>
                          <a:effectLst/>
                        </a:rPr>
                        <a:t> the </a:t>
                      </a:r>
                      <a:r>
                        <a:rPr lang="fr-FR" sz="1400" b="0" dirty="0" err="1">
                          <a:solidFill>
                            <a:schemeClr val="tx1"/>
                          </a:solidFill>
                          <a:effectLst/>
                        </a:rPr>
                        <a:t>loan</a:t>
                      </a:r>
                      <a:r>
                        <a:rPr lang="fr-FR" sz="1400" b="0" dirty="0">
                          <a:solidFill>
                            <a:schemeClr val="tx1"/>
                          </a:solidFill>
                          <a:effectLst/>
                        </a:rPr>
                        <a:t> (as </a:t>
                      </a:r>
                      <a:r>
                        <a:rPr lang="fr-FR" sz="1400" b="0" dirty="0" err="1">
                          <a:solidFill>
                            <a:schemeClr val="tx1"/>
                          </a:solidFill>
                          <a:effectLst/>
                        </a:rPr>
                        <a:t>with</a:t>
                      </a:r>
                      <a:r>
                        <a:rPr lang="fr-FR" sz="1400" b="0" dirty="0">
                          <a:solidFill>
                            <a:schemeClr val="tx1"/>
                          </a:solidFill>
                          <a:effectLst/>
                        </a:rPr>
                        <a:t> </a:t>
                      </a:r>
                      <a:r>
                        <a:rPr lang="fr-FR" sz="1400" b="0" dirty="0" err="1">
                          <a:solidFill>
                            <a:schemeClr val="tx1"/>
                          </a:solidFill>
                          <a:effectLst/>
                        </a:rPr>
                        <a:t>development</a:t>
                      </a:r>
                      <a:r>
                        <a:rPr lang="fr-FR" sz="1400" b="0" dirty="0">
                          <a:solidFill>
                            <a:schemeClr val="tx1"/>
                          </a:solidFill>
                          <a:effectLst/>
                        </a:rPr>
                        <a:t> </a:t>
                      </a:r>
                      <a:r>
                        <a:rPr lang="fr-FR" sz="1400" b="0" dirty="0" err="1">
                          <a:solidFill>
                            <a:schemeClr val="tx1"/>
                          </a:solidFill>
                          <a:effectLst/>
                        </a:rPr>
                        <a:t>policy</a:t>
                      </a:r>
                      <a:r>
                        <a:rPr lang="fr-FR" sz="1400" b="0" dirty="0">
                          <a:solidFill>
                            <a:schemeClr val="tx1"/>
                          </a:solidFill>
                          <a:effectLst/>
                        </a:rPr>
                        <a:t> </a:t>
                      </a:r>
                      <a:r>
                        <a:rPr lang="fr-FR" sz="1400" b="0" dirty="0" err="1">
                          <a:solidFill>
                            <a:schemeClr val="tx1"/>
                          </a:solidFill>
                          <a:effectLst/>
                        </a:rPr>
                        <a:t>operation</a:t>
                      </a:r>
                      <a:r>
                        <a:rPr lang="fr-FR" sz="1400" b="0" dirty="0">
                          <a:solidFill>
                            <a:schemeClr val="tx1"/>
                          </a:solidFill>
                          <a:effectLst/>
                        </a:rPr>
                        <a:t>).</a:t>
                      </a:r>
                    </a:p>
                    <a:p>
                      <a:pPr lvl="1" algn="l">
                        <a:lnSpc>
                          <a:spcPct val="107000"/>
                        </a:lnSpc>
                        <a:spcAft>
                          <a:spcPts val="0"/>
                        </a:spcAft>
                      </a:pPr>
                      <a:r>
                        <a:rPr lang="fr-FR" sz="1400" b="0" dirty="0">
                          <a:solidFill>
                            <a:schemeClr val="tx1"/>
                          </a:solidFill>
                          <a:effectLst/>
                        </a:rPr>
                        <a:t> </a:t>
                      </a:r>
                    </a:p>
                    <a:p>
                      <a:pPr lvl="1" algn="l">
                        <a:lnSpc>
                          <a:spcPct val="107000"/>
                        </a:lnSpc>
                        <a:spcAft>
                          <a:spcPts val="0"/>
                        </a:spcAft>
                      </a:pPr>
                      <a:r>
                        <a:rPr lang="fr-FR" sz="1400" b="0" dirty="0">
                          <a:solidFill>
                            <a:schemeClr val="tx1"/>
                          </a:solidFill>
                          <a:effectLst/>
                        </a:rPr>
                        <a:t> </a:t>
                      </a:r>
                      <a:r>
                        <a:rPr lang="fr-FR" sz="1400" b="0" u="sng" dirty="0">
                          <a:solidFill>
                            <a:schemeClr val="tx1"/>
                          </a:solidFill>
                          <a:effectLst/>
                        </a:rPr>
                        <a:t>In the case of </a:t>
                      </a:r>
                      <a:r>
                        <a:rPr lang="fr-FR" sz="1400" b="0" u="sng" dirty="0" err="1">
                          <a:solidFill>
                            <a:schemeClr val="tx1"/>
                          </a:solidFill>
                          <a:effectLst/>
                        </a:rPr>
                        <a:t>investment</a:t>
                      </a:r>
                      <a:r>
                        <a:rPr lang="fr-FR" sz="1400" b="0" u="sng" dirty="0">
                          <a:solidFill>
                            <a:schemeClr val="tx1"/>
                          </a:solidFill>
                          <a:effectLst/>
                        </a:rPr>
                        <a:t> </a:t>
                      </a:r>
                      <a:r>
                        <a:rPr lang="fr-FR" sz="1400" b="0" u="sng" dirty="0" err="1">
                          <a:solidFill>
                            <a:schemeClr val="tx1"/>
                          </a:solidFill>
                          <a:effectLst/>
                        </a:rPr>
                        <a:t>operations</a:t>
                      </a:r>
                      <a:r>
                        <a:rPr lang="fr-FR" sz="1400" b="0" dirty="0">
                          <a:solidFill>
                            <a:schemeClr val="tx1"/>
                          </a:solidFill>
                          <a:effectLst/>
                        </a:rPr>
                        <a:t>, the </a:t>
                      </a:r>
                      <a:r>
                        <a:rPr lang="fr-FR" sz="1400" b="0" dirty="0" err="1">
                          <a:solidFill>
                            <a:schemeClr val="tx1"/>
                          </a:solidFill>
                          <a:effectLst/>
                        </a:rPr>
                        <a:t>funds</a:t>
                      </a:r>
                      <a:r>
                        <a:rPr lang="fr-FR" sz="1400" b="0" dirty="0">
                          <a:solidFill>
                            <a:schemeClr val="tx1"/>
                          </a:solidFill>
                          <a:effectLst/>
                        </a:rPr>
                        <a:t> can </a:t>
                      </a:r>
                      <a:r>
                        <a:rPr lang="fr-FR" sz="1400" b="0" dirty="0" err="1">
                          <a:solidFill>
                            <a:schemeClr val="tx1"/>
                          </a:solidFill>
                          <a:effectLst/>
                        </a:rPr>
                        <a:t>be</a:t>
                      </a:r>
                      <a:r>
                        <a:rPr lang="fr-FR" sz="1400" b="0" dirty="0">
                          <a:solidFill>
                            <a:schemeClr val="tx1"/>
                          </a:solidFill>
                          <a:effectLst/>
                        </a:rPr>
                        <a:t> </a:t>
                      </a:r>
                      <a:r>
                        <a:rPr lang="fr-FR" sz="1400" b="0" dirty="0" err="1">
                          <a:solidFill>
                            <a:schemeClr val="tx1"/>
                          </a:solidFill>
                          <a:effectLst/>
                        </a:rPr>
                        <a:t>used</a:t>
                      </a:r>
                      <a:r>
                        <a:rPr lang="fr-FR" sz="1400" b="0" dirty="0">
                          <a:solidFill>
                            <a:schemeClr val="tx1"/>
                          </a:solidFill>
                          <a:effectLst/>
                        </a:rPr>
                        <a:t> to </a:t>
                      </a:r>
                      <a:r>
                        <a:rPr lang="fr-FR" sz="1400" b="0" dirty="0" err="1">
                          <a:solidFill>
                            <a:schemeClr val="tx1"/>
                          </a:solidFill>
                          <a:effectLst/>
                        </a:rPr>
                        <a:t>pay</a:t>
                      </a:r>
                      <a:r>
                        <a:rPr lang="fr-FR" sz="1400" b="0" dirty="0">
                          <a:solidFill>
                            <a:schemeClr val="tx1"/>
                          </a:solidFill>
                          <a:effectLst/>
                        </a:rPr>
                        <a:t> </a:t>
                      </a:r>
                      <a:r>
                        <a:rPr lang="fr-FR" sz="1400" b="0" dirty="0" err="1">
                          <a:solidFill>
                            <a:schemeClr val="tx1"/>
                          </a:solidFill>
                          <a:effectLst/>
                        </a:rPr>
                        <a:t>eligible</a:t>
                      </a:r>
                      <a:r>
                        <a:rPr lang="fr-FR" sz="1400" b="0" dirty="0">
                          <a:solidFill>
                            <a:schemeClr val="tx1"/>
                          </a:solidFill>
                          <a:effectLst/>
                        </a:rPr>
                        <a:t> </a:t>
                      </a:r>
                      <a:r>
                        <a:rPr lang="fr-FR" sz="1400" b="0" dirty="0" err="1">
                          <a:solidFill>
                            <a:schemeClr val="tx1"/>
                          </a:solidFill>
                          <a:effectLst/>
                        </a:rPr>
                        <a:t>expenditures</a:t>
                      </a:r>
                      <a:r>
                        <a:rPr lang="fr-FR" sz="1400" b="0" dirty="0">
                          <a:solidFill>
                            <a:schemeClr val="tx1"/>
                          </a:solidFill>
                          <a:effectLst/>
                        </a:rPr>
                        <a:t> </a:t>
                      </a:r>
                      <a:r>
                        <a:rPr lang="fr-FR" sz="1400" b="0" dirty="0" err="1">
                          <a:solidFill>
                            <a:schemeClr val="tx1"/>
                          </a:solidFill>
                          <a:effectLst/>
                        </a:rPr>
                        <a:t>which</a:t>
                      </a:r>
                      <a:r>
                        <a:rPr lang="fr-FR" sz="1400" b="0" dirty="0">
                          <a:solidFill>
                            <a:schemeClr val="tx1"/>
                          </a:solidFill>
                          <a:effectLst/>
                        </a:rPr>
                        <a:t> </a:t>
                      </a:r>
                      <a:r>
                        <a:rPr lang="fr-FR" sz="1400" b="0" dirty="0" err="1">
                          <a:solidFill>
                            <a:schemeClr val="tx1"/>
                          </a:solidFill>
                          <a:effectLst/>
                        </a:rPr>
                        <a:t>contribute</a:t>
                      </a:r>
                      <a:r>
                        <a:rPr lang="fr-FR" sz="1400" b="0" dirty="0">
                          <a:solidFill>
                            <a:schemeClr val="tx1"/>
                          </a:solidFill>
                          <a:effectLst/>
                        </a:rPr>
                        <a:t> to the </a:t>
                      </a:r>
                      <a:r>
                        <a:rPr lang="fr-FR" sz="1400" b="0" dirty="0" err="1">
                          <a:solidFill>
                            <a:schemeClr val="tx1"/>
                          </a:solidFill>
                          <a:effectLst/>
                        </a:rPr>
                        <a:t>attainment</a:t>
                      </a:r>
                      <a:r>
                        <a:rPr lang="fr-FR" sz="1400" b="0" dirty="0">
                          <a:solidFill>
                            <a:schemeClr val="tx1"/>
                          </a:solidFill>
                          <a:effectLst/>
                        </a:rPr>
                        <a:t> of </a:t>
                      </a:r>
                      <a:r>
                        <a:rPr lang="fr-FR" sz="1400" b="0" dirty="0" err="1">
                          <a:solidFill>
                            <a:schemeClr val="tx1"/>
                          </a:solidFill>
                          <a:effectLst/>
                        </a:rPr>
                        <a:t>development</a:t>
                      </a:r>
                      <a:r>
                        <a:rPr lang="fr-FR" sz="1400" b="0" dirty="0">
                          <a:solidFill>
                            <a:schemeClr val="tx1"/>
                          </a:solidFill>
                          <a:effectLst/>
                        </a:rPr>
                        <a:t> objective of the country.</a:t>
                      </a:r>
                      <a:endParaRPr lang="fr-F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49993857"/>
                  </a:ext>
                </a:extLst>
              </a:tr>
              <a:tr h="2435021">
                <a:tc>
                  <a:txBody>
                    <a:bodyPr/>
                    <a:lstStyle/>
                    <a:p>
                      <a:pPr algn="l">
                        <a:lnSpc>
                          <a:spcPct val="107000"/>
                        </a:lnSpc>
                        <a:spcAft>
                          <a:spcPts val="0"/>
                        </a:spcAft>
                      </a:pPr>
                      <a:r>
                        <a:rPr lang="fr-FR" sz="1600" b="1" u="sng" dirty="0">
                          <a:solidFill>
                            <a:schemeClr val="accent2"/>
                          </a:solidFill>
                          <a:effectLst/>
                        </a:rPr>
                        <a:t>ADVANTAGES</a:t>
                      </a:r>
                      <a:r>
                        <a:rPr lang="fr-FR" sz="1100" b="0" u="sng" dirty="0">
                          <a:solidFill>
                            <a:schemeClr val="accent2"/>
                          </a:solidFill>
                          <a:effectLst/>
                        </a:rPr>
                        <a:t> </a:t>
                      </a:r>
                    </a:p>
                    <a:p>
                      <a:pPr algn="l">
                        <a:lnSpc>
                          <a:spcPct val="107000"/>
                        </a:lnSpc>
                        <a:spcAft>
                          <a:spcPts val="0"/>
                        </a:spcAft>
                      </a:pPr>
                      <a:endParaRPr lang="fr-FR" sz="1100" b="0" dirty="0">
                        <a:solidFill>
                          <a:schemeClr val="tx1"/>
                        </a:solidFill>
                        <a:effectLst/>
                      </a:endParaRPr>
                    </a:p>
                    <a:p>
                      <a:pPr algn="l">
                        <a:lnSpc>
                          <a:spcPct val="107000"/>
                        </a:lnSpc>
                        <a:spcAft>
                          <a:spcPts val="0"/>
                        </a:spcAft>
                      </a:pPr>
                      <a:r>
                        <a:rPr lang="fr-FR" sz="1400" b="0" dirty="0">
                          <a:solidFill>
                            <a:schemeClr val="tx1"/>
                          </a:solidFill>
                          <a:effectLst/>
                        </a:rPr>
                        <a:t>Rapid </a:t>
                      </a:r>
                      <a:r>
                        <a:rPr lang="fr-FR" sz="1400" b="0" dirty="0" err="1">
                          <a:solidFill>
                            <a:schemeClr val="tx1"/>
                          </a:solidFill>
                          <a:effectLst/>
                        </a:rPr>
                        <a:t>access</a:t>
                      </a:r>
                      <a:r>
                        <a:rPr lang="fr-FR" sz="1400" b="0" dirty="0">
                          <a:solidFill>
                            <a:schemeClr val="tx1"/>
                          </a:solidFill>
                          <a:effectLst/>
                        </a:rPr>
                        <a:t> to </a:t>
                      </a:r>
                      <a:r>
                        <a:rPr lang="fr-FR" sz="1400" b="0" dirty="0" err="1">
                          <a:solidFill>
                            <a:schemeClr val="tx1"/>
                          </a:solidFill>
                          <a:effectLst/>
                        </a:rPr>
                        <a:t>funding</a:t>
                      </a:r>
                      <a:r>
                        <a:rPr lang="fr-FR" sz="1400" b="0" dirty="0">
                          <a:solidFill>
                            <a:schemeClr val="tx1"/>
                          </a:solidFill>
                          <a:effectLst/>
                        </a:rPr>
                        <a:t> in the </a:t>
                      </a:r>
                      <a:r>
                        <a:rPr lang="fr-FR" sz="1400" b="0" dirty="0" err="1">
                          <a:solidFill>
                            <a:schemeClr val="tx1"/>
                          </a:solidFill>
                          <a:effectLst/>
                        </a:rPr>
                        <a:t>event</a:t>
                      </a:r>
                      <a:r>
                        <a:rPr lang="fr-FR" sz="1400" b="0" dirty="0">
                          <a:solidFill>
                            <a:schemeClr val="tx1"/>
                          </a:solidFill>
                          <a:effectLst/>
                        </a:rPr>
                        <a:t> of a </a:t>
                      </a:r>
                      <a:r>
                        <a:rPr lang="fr-FR" sz="1400" b="0" dirty="0" err="1">
                          <a:solidFill>
                            <a:schemeClr val="tx1"/>
                          </a:solidFill>
                          <a:effectLst/>
                        </a:rPr>
                        <a:t>disaster</a:t>
                      </a:r>
                      <a:r>
                        <a:rPr lang="fr-FR" sz="1400" b="0" dirty="0">
                          <a:solidFill>
                            <a:schemeClr val="tx1"/>
                          </a:solidFill>
                          <a:effectLst/>
                        </a:rPr>
                        <a:t> / public </a:t>
                      </a:r>
                      <a:r>
                        <a:rPr lang="fr-FR" sz="1400" b="0" dirty="0" err="1">
                          <a:solidFill>
                            <a:schemeClr val="tx1"/>
                          </a:solidFill>
                          <a:effectLst/>
                        </a:rPr>
                        <a:t>health</a:t>
                      </a:r>
                      <a:r>
                        <a:rPr lang="fr-FR" sz="1400" b="0" dirty="0">
                          <a:solidFill>
                            <a:schemeClr val="tx1"/>
                          </a:solidFill>
                          <a:effectLst/>
                        </a:rPr>
                        <a:t> emergency / macro </a:t>
                      </a:r>
                      <a:r>
                        <a:rPr lang="fr-FR" sz="1400" b="0" dirty="0" err="1">
                          <a:solidFill>
                            <a:schemeClr val="tx1"/>
                          </a:solidFill>
                          <a:effectLst/>
                        </a:rPr>
                        <a:t>shocks</a:t>
                      </a:r>
                      <a:r>
                        <a:rPr lang="fr-FR" sz="1400" b="0" dirty="0">
                          <a:solidFill>
                            <a:schemeClr val="tx1"/>
                          </a:solidFill>
                          <a:effectLst/>
                        </a:rPr>
                        <a:t>,</a:t>
                      </a:r>
                    </a:p>
                    <a:p>
                      <a:pPr algn="l">
                        <a:lnSpc>
                          <a:spcPct val="107000"/>
                        </a:lnSpc>
                        <a:spcAft>
                          <a:spcPts val="0"/>
                        </a:spcAft>
                      </a:pPr>
                      <a:endParaRPr lang="fr-FR" sz="1400" b="0" dirty="0">
                        <a:solidFill>
                          <a:schemeClr val="tx1"/>
                        </a:solidFill>
                        <a:effectLst/>
                      </a:endParaRPr>
                    </a:p>
                    <a:p>
                      <a:pPr algn="l">
                        <a:lnSpc>
                          <a:spcPct val="107000"/>
                        </a:lnSpc>
                        <a:spcAft>
                          <a:spcPts val="0"/>
                        </a:spcAft>
                      </a:pPr>
                      <a:r>
                        <a:rPr lang="fr-FR" sz="1400" b="0" dirty="0" err="1">
                          <a:solidFill>
                            <a:schemeClr val="tx1"/>
                          </a:solidFill>
                          <a:effectLst/>
                        </a:rPr>
                        <a:t>Supporting</a:t>
                      </a:r>
                      <a:r>
                        <a:rPr lang="fr-FR" sz="1400" b="0" dirty="0">
                          <a:solidFill>
                            <a:schemeClr val="tx1"/>
                          </a:solidFill>
                          <a:effectLst/>
                        </a:rPr>
                        <a:t> key </a:t>
                      </a:r>
                      <a:r>
                        <a:rPr lang="fr-FR" sz="1400" b="0" dirty="0" err="1">
                          <a:solidFill>
                            <a:schemeClr val="tx1"/>
                          </a:solidFill>
                          <a:effectLst/>
                        </a:rPr>
                        <a:t>reforms</a:t>
                      </a:r>
                      <a:r>
                        <a:rPr lang="fr-FR" sz="1400" b="0" dirty="0">
                          <a:solidFill>
                            <a:schemeClr val="tx1"/>
                          </a:solidFill>
                          <a:effectLst/>
                        </a:rPr>
                        <a:t> </a:t>
                      </a:r>
                      <a:r>
                        <a:rPr lang="fr-FR" sz="1400" b="0" dirty="0" err="1">
                          <a:solidFill>
                            <a:schemeClr val="tx1"/>
                          </a:solidFill>
                          <a:effectLst/>
                        </a:rPr>
                        <a:t>that</a:t>
                      </a:r>
                      <a:r>
                        <a:rPr lang="fr-FR" sz="1400" b="0" dirty="0">
                          <a:solidFill>
                            <a:schemeClr val="tx1"/>
                          </a:solidFill>
                          <a:effectLst/>
                        </a:rPr>
                        <a:t> </a:t>
                      </a:r>
                      <a:r>
                        <a:rPr lang="fr-FR" sz="1400" b="0" dirty="0" err="1">
                          <a:solidFill>
                            <a:schemeClr val="tx1"/>
                          </a:solidFill>
                          <a:effectLst/>
                        </a:rPr>
                        <a:t>strengthen</a:t>
                      </a:r>
                      <a:r>
                        <a:rPr lang="fr-FR" sz="1400" b="0" dirty="0">
                          <a:solidFill>
                            <a:schemeClr val="tx1"/>
                          </a:solidFill>
                          <a:effectLst/>
                        </a:rPr>
                        <a:t> the </a:t>
                      </a:r>
                      <a:r>
                        <a:rPr lang="fr-FR" sz="1400" b="0" dirty="0" err="1">
                          <a:solidFill>
                            <a:schemeClr val="tx1"/>
                          </a:solidFill>
                          <a:effectLst/>
                        </a:rPr>
                        <a:t>country’s</a:t>
                      </a:r>
                      <a:r>
                        <a:rPr lang="fr-FR" sz="1400" b="0" dirty="0">
                          <a:solidFill>
                            <a:schemeClr val="tx1"/>
                          </a:solidFill>
                          <a:effectLst/>
                        </a:rPr>
                        <a:t> </a:t>
                      </a:r>
                      <a:r>
                        <a:rPr lang="fr-FR" sz="1400" b="0" dirty="0" err="1">
                          <a:solidFill>
                            <a:schemeClr val="tx1"/>
                          </a:solidFill>
                          <a:effectLst/>
                        </a:rPr>
                        <a:t>ability</a:t>
                      </a:r>
                      <a:r>
                        <a:rPr lang="fr-FR" sz="1400" b="0" dirty="0">
                          <a:solidFill>
                            <a:schemeClr val="tx1"/>
                          </a:solidFill>
                          <a:effectLst/>
                        </a:rPr>
                        <a:t> to manage the impacts of </a:t>
                      </a:r>
                      <a:r>
                        <a:rPr lang="fr-FR" sz="1400" b="0" dirty="0" err="1">
                          <a:solidFill>
                            <a:schemeClr val="tx1"/>
                          </a:solidFill>
                          <a:effectLst/>
                        </a:rPr>
                        <a:t>disasters</a:t>
                      </a:r>
                      <a:r>
                        <a:rPr lang="fr-FR" sz="1400" b="0" dirty="0">
                          <a:solidFill>
                            <a:schemeClr val="tx1"/>
                          </a:solidFill>
                          <a:effectLst/>
                        </a:rPr>
                        <a:t> on the </a:t>
                      </a:r>
                      <a:r>
                        <a:rPr lang="fr-FR" sz="1400" b="0" dirty="0" err="1">
                          <a:solidFill>
                            <a:schemeClr val="tx1"/>
                          </a:solidFill>
                          <a:effectLst/>
                        </a:rPr>
                        <a:t>economy</a:t>
                      </a:r>
                      <a:r>
                        <a:rPr lang="fr-FR" sz="1400" b="0" dirty="0">
                          <a:solidFill>
                            <a:schemeClr val="tx1"/>
                          </a:solidFill>
                          <a:effectLst/>
                        </a:rPr>
                        <a:t> and the </a:t>
                      </a:r>
                      <a:r>
                        <a:rPr lang="fr-FR" sz="1400" b="0" dirty="0" err="1">
                          <a:solidFill>
                            <a:schemeClr val="tx1"/>
                          </a:solidFill>
                          <a:effectLst/>
                        </a:rPr>
                        <a:t>vulnerable</a:t>
                      </a:r>
                      <a:r>
                        <a:rPr lang="fr-FR" sz="1400" b="0" dirty="0">
                          <a:solidFill>
                            <a:schemeClr val="tx1"/>
                          </a:solidFill>
                          <a:effectLst/>
                        </a:rPr>
                        <a:t>.</a:t>
                      </a:r>
                      <a:endParaRPr lang="fr-F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07000"/>
                        </a:lnSpc>
                        <a:spcAft>
                          <a:spcPts val="0"/>
                        </a:spcAft>
                      </a:pPr>
                      <a:r>
                        <a:rPr lang="fr-FR" sz="1600" b="1" u="sng" dirty="0">
                          <a:solidFill>
                            <a:schemeClr val="accent2"/>
                          </a:solidFill>
                          <a:effectLst/>
                        </a:rPr>
                        <a:t>DISADVANTAGES AND/OR CONSTRAINTS</a:t>
                      </a:r>
                      <a:endParaRPr lang="fr-FR" sz="1600" b="1" dirty="0">
                        <a:solidFill>
                          <a:schemeClr val="accent2"/>
                        </a:solidFill>
                        <a:effectLst/>
                      </a:endParaRPr>
                    </a:p>
                    <a:p>
                      <a:pPr algn="l">
                        <a:lnSpc>
                          <a:spcPct val="107000"/>
                        </a:lnSpc>
                        <a:spcAft>
                          <a:spcPts val="0"/>
                        </a:spcAft>
                      </a:pPr>
                      <a:r>
                        <a:rPr lang="fr-FR" sz="1100" b="0" dirty="0">
                          <a:solidFill>
                            <a:schemeClr val="tx1"/>
                          </a:solidFill>
                          <a:effectLst/>
                        </a:rPr>
                        <a:t> </a:t>
                      </a:r>
                    </a:p>
                    <a:p>
                      <a:pPr lvl="1" algn="l">
                        <a:lnSpc>
                          <a:spcPct val="107000"/>
                        </a:lnSpc>
                        <a:spcAft>
                          <a:spcPts val="0"/>
                        </a:spcAft>
                      </a:pPr>
                      <a:r>
                        <a:rPr lang="fr-FR" sz="1400" b="0" dirty="0" err="1">
                          <a:solidFill>
                            <a:schemeClr val="tx1"/>
                          </a:solidFill>
                          <a:effectLst/>
                        </a:rPr>
                        <a:t>Completion</a:t>
                      </a:r>
                      <a:r>
                        <a:rPr lang="fr-FR" sz="1400" b="0" dirty="0">
                          <a:solidFill>
                            <a:schemeClr val="tx1"/>
                          </a:solidFill>
                          <a:effectLst/>
                        </a:rPr>
                        <a:t> of a </a:t>
                      </a:r>
                      <a:r>
                        <a:rPr lang="fr-FR" sz="1400" b="0" dirty="0" err="1">
                          <a:solidFill>
                            <a:schemeClr val="tx1"/>
                          </a:solidFill>
                          <a:effectLst/>
                        </a:rPr>
                        <a:t>limited</a:t>
                      </a:r>
                      <a:r>
                        <a:rPr lang="fr-FR" sz="1400" b="0" dirty="0">
                          <a:solidFill>
                            <a:schemeClr val="tx1"/>
                          </a:solidFill>
                          <a:effectLst/>
                        </a:rPr>
                        <a:t> set of </a:t>
                      </a:r>
                      <a:r>
                        <a:rPr lang="fr-FR" sz="1400" b="0" dirty="0" err="1">
                          <a:solidFill>
                            <a:schemeClr val="tx1"/>
                          </a:solidFill>
                          <a:effectLst/>
                        </a:rPr>
                        <a:t>prior</a:t>
                      </a:r>
                      <a:r>
                        <a:rPr lang="fr-FR" sz="1400" b="0" dirty="0">
                          <a:solidFill>
                            <a:schemeClr val="tx1"/>
                          </a:solidFill>
                          <a:effectLst/>
                        </a:rPr>
                        <a:t> actions and </a:t>
                      </a:r>
                      <a:r>
                        <a:rPr lang="fr-FR" sz="1400" b="0" dirty="0" err="1">
                          <a:solidFill>
                            <a:schemeClr val="tx1"/>
                          </a:solidFill>
                          <a:effectLst/>
                        </a:rPr>
                        <a:t>satisfactory</a:t>
                      </a:r>
                      <a:r>
                        <a:rPr lang="fr-FR" sz="1400" b="0" dirty="0">
                          <a:solidFill>
                            <a:schemeClr val="tx1"/>
                          </a:solidFill>
                          <a:effectLst/>
                        </a:rPr>
                        <a:t> </a:t>
                      </a:r>
                      <a:r>
                        <a:rPr lang="fr-FR" sz="1400" b="0" dirty="0" err="1">
                          <a:solidFill>
                            <a:schemeClr val="tx1"/>
                          </a:solidFill>
                          <a:effectLst/>
                        </a:rPr>
                        <a:t>implementation</a:t>
                      </a:r>
                      <a:r>
                        <a:rPr lang="fr-FR" sz="1400" b="0" dirty="0">
                          <a:solidFill>
                            <a:schemeClr val="tx1"/>
                          </a:solidFill>
                          <a:effectLst/>
                        </a:rPr>
                        <a:t> of a </a:t>
                      </a:r>
                      <a:r>
                        <a:rPr lang="fr-FR" sz="1400" b="0" dirty="0" err="1">
                          <a:solidFill>
                            <a:schemeClr val="tx1"/>
                          </a:solidFill>
                          <a:effectLst/>
                        </a:rPr>
                        <a:t>Disaster</a:t>
                      </a:r>
                      <a:r>
                        <a:rPr lang="fr-FR" sz="1400" b="0" dirty="0">
                          <a:solidFill>
                            <a:schemeClr val="tx1"/>
                          </a:solidFill>
                          <a:effectLst/>
                        </a:rPr>
                        <a:t> Risk Management (DRM) program,</a:t>
                      </a:r>
                    </a:p>
                    <a:p>
                      <a:pPr lvl="1" algn="l">
                        <a:lnSpc>
                          <a:spcPct val="107000"/>
                        </a:lnSpc>
                        <a:spcAft>
                          <a:spcPts val="0"/>
                        </a:spcAft>
                      </a:pPr>
                      <a:r>
                        <a:rPr lang="fr-FR" sz="1400" b="0" dirty="0">
                          <a:solidFill>
                            <a:schemeClr val="tx1"/>
                          </a:solidFill>
                          <a:effectLst/>
                        </a:rPr>
                        <a:t> </a:t>
                      </a:r>
                    </a:p>
                    <a:p>
                      <a:pPr lvl="1" algn="l">
                        <a:lnSpc>
                          <a:spcPct val="107000"/>
                        </a:lnSpc>
                        <a:spcAft>
                          <a:spcPts val="0"/>
                        </a:spcAft>
                      </a:pPr>
                      <a:r>
                        <a:rPr lang="fr-FR" sz="1400" b="0" dirty="0">
                          <a:solidFill>
                            <a:schemeClr val="tx1"/>
                          </a:solidFill>
                          <a:effectLst/>
                        </a:rPr>
                        <a:t>The </a:t>
                      </a:r>
                      <a:r>
                        <a:rPr lang="fr-FR" sz="1400" b="0" dirty="0" err="1">
                          <a:solidFill>
                            <a:schemeClr val="tx1"/>
                          </a:solidFill>
                          <a:effectLst/>
                        </a:rPr>
                        <a:t>Development</a:t>
                      </a:r>
                      <a:r>
                        <a:rPr lang="fr-FR" sz="1400" b="0" dirty="0">
                          <a:solidFill>
                            <a:schemeClr val="tx1"/>
                          </a:solidFill>
                          <a:effectLst/>
                        </a:rPr>
                        <a:t> Bank </a:t>
                      </a:r>
                      <a:r>
                        <a:rPr lang="fr-FR" sz="1400" b="0" dirty="0" err="1">
                          <a:solidFill>
                            <a:schemeClr val="tx1"/>
                          </a:solidFill>
                          <a:effectLst/>
                        </a:rPr>
                        <a:t>will</a:t>
                      </a:r>
                      <a:r>
                        <a:rPr lang="fr-FR" sz="1400" b="0" dirty="0">
                          <a:solidFill>
                            <a:schemeClr val="tx1"/>
                          </a:solidFill>
                          <a:effectLst/>
                        </a:rPr>
                        <a:t> monitor on a </a:t>
                      </a:r>
                      <a:r>
                        <a:rPr lang="fr-FR" sz="1400" b="0" dirty="0" err="1">
                          <a:solidFill>
                            <a:schemeClr val="tx1"/>
                          </a:solidFill>
                          <a:effectLst/>
                        </a:rPr>
                        <a:t>periodic</a:t>
                      </a:r>
                      <a:r>
                        <a:rPr lang="fr-FR" sz="1400" b="0" dirty="0">
                          <a:solidFill>
                            <a:schemeClr val="tx1"/>
                          </a:solidFill>
                          <a:effectLst/>
                        </a:rPr>
                        <a:t> basis, and x </a:t>
                      </a:r>
                      <a:r>
                        <a:rPr lang="fr-FR" sz="1400" b="0" dirty="0" err="1">
                          <a:solidFill>
                            <a:schemeClr val="tx1"/>
                          </a:solidFill>
                          <a:effectLst/>
                        </a:rPr>
                        <a:t>keep</a:t>
                      </a:r>
                      <a:r>
                        <a:rPr lang="fr-FR" sz="1400" b="0" dirty="0">
                          <a:solidFill>
                            <a:schemeClr val="tx1"/>
                          </a:solidFill>
                          <a:effectLst/>
                        </a:rPr>
                        <a:t> an </a:t>
                      </a:r>
                      <a:r>
                        <a:rPr lang="fr-FR" sz="1400" b="0" dirty="0" err="1">
                          <a:solidFill>
                            <a:schemeClr val="tx1"/>
                          </a:solidFill>
                          <a:effectLst/>
                        </a:rPr>
                        <a:t>appropriate</a:t>
                      </a:r>
                      <a:r>
                        <a:rPr lang="fr-FR" sz="1400" b="0" dirty="0">
                          <a:solidFill>
                            <a:schemeClr val="tx1"/>
                          </a:solidFill>
                          <a:effectLst/>
                        </a:rPr>
                        <a:t> </a:t>
                      </a:r>
                      <a:r>
                        <a:rPr lang="fr-FR" sz="1400" b="0" dirty="0" err="1">
                          <a:solidFill>
                            <a:schemeClr val="tx1"/>
                          </a:solidFill>
                          <a:effectLst/>
                        </a:rPr>
                        <a:t>macroeconomic</a:t>
                      </a:r>
                      <a:r>
                        <a:rPr lang="fr-FR" sz="1400" b="0" dirty="0">
                          <a:solidFill>
                            <a:schemeClr val="tx1"/>
                          </a:solidFill>
                          <a:effectLst/>
                        </a:rPr>
                        <a:t> </a:t>
                      </a:r>
                      <a:r>
                        <a:rPr lang="fr-FR" sz="1400" b="0" dirty="0" err="1">
                          <a:solidFill>
                            <a:schemeClr val="tx1"/>
                          </a:solidFill>
                          <a:effectLst/>
                        </a:rPr>
                        <a:t>policy</a:t>
                      </a:r>
                      <a:r>
                        <a:rPr lang="fr-FR" sz="1400" b="0" dirty="0">
                          <a:solidFill>
                            <a:schemeClr val="tx1"/>
                          </a:solidFill>
                          <a:effectLst/>
                        </a:rPr>
                        <a:t> </a:t>
                      </a:r>
                      <a:r>
                        <a:rPr lang="fr-FR" sz="1400" b="0" dirty="0" err="1">
                          <a:solidFill>
                            <a:schemeClr val="tx1"/>
                          </a:solidFill>
                          <a:effectLst/>
                        </a:rPr>
                        <a:t>framework</a:t>
                      </a:r>
                      <a:endParaRPr lang="fr-F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98071573"/>
                  </a:ext>
                </a:extLst>
              </a:tr>
            </a:tbl>
          </a:graphicData>
        </a:graphic>
      </p:graphicFrame>
    </p:spTree>
    <p:extLst>
      <p:ext uri="{BB962C8B-B14F-4D97-AF65-F5344CB8AC3E}">
        <p14:creationId xmlns:p14="http://schemas.microsoft.com/office/powerpoint/2010/main" val="68125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D5B8F-604D-C963-E1F6-5B232BC357FE}"/>
              </a:ext>
            </a:extLst>
          </p:cNvPr>
          <p:cNvSpPr>
            <a:spLocks noGrp="1"/>
          </p:cNvSpPr>
          <p:nvPr>
            <p:ph type="title"/>
          </p:nvPr>
        </p:nvSpPr>
        <p:spPr>
          <a:xfrm>
            <a:off x="3675512" y="3960073"/>
            <a:ext cx="4840975" cy="425530"/>
          </a:xfrm>
        </p:spPr>
        <p:txBody>
          <a:bodyPr/>
          <a:lstStyle/>
          <a:p>
            <a:r>
              <a:rPr lang="en-US" dirty="0">
                <a:solidFill>
                  <a:schemeClr val="accent3"/>
                </a:solidFill>
              </a:rPr>
              <a:t>Risk Transfer Instruments</a:t>
            </a:r>
          </a:p>
        </p:txBody>
      </p:sp>
      <p:pic>
        <p:nvPicPr>
          <p:cNvPr id="4" name="Imagen 3">
            <a:extLst>
              <a:ext uri="{FF2B5EF4-FFF2-40B4-BE49-F238E27FC236}">
                <a16:creationId xmlns:a16="http://schemas.microsoft.com/office/drawing/2014/main" id="{A592CDCB-A5D7-0FFC-B61D-2391A414C484}"/>
              </a:ext>
            </a:extLst>
          </p:cNvPr>
          <p:cNvPicPr>
            <a:picLocks noChangeAspect="1"/>
          </p:cNvPicPr>
          <p:nvPr/>
        </p:nvPicPr>
        <p:blipFill>
          <a:blip r:embed="rId3"/>
          <a:stretch>
            <a:fillRect/>
          </a:stretch>
        </p:blipFill>
        <p:spPr>
          <a:xfrm>
            <a:off x="5283199" y="2085127"/>
            <a:ext cx="1625600" cy="1625600"/>
          </a:xfrm>
          <a:prstGeom prst="rect">
            <a:avLst/>
          </a:prstGeom>
        </p:spPr>
      </p:pic>
    </p:spTree>
    <p:extLst>
      <p:ext uri="{BB962C8B-B14F-4D97-AF65-F5344CB8AC3E}">
        <p14:creationId xmlns:p14="http://schemas.microsoft.com/office/powerpoint/2010/main" val="96141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3E435B-4E65-D467-CEB3-0A765B7FD18E}"/>
              </a:ext>
            </a:extLst>
          </p:cNvPr>
          <p:cNvSpPr>
            <a:spLocks noGrp="1"/>
          </p:cNvSpPr>
          <p:nvPr>
            <p:ph sz="quarter" idx="12"/>
          </p:nvPr>
        </p:nvSpPr>
        <p:spPr/>
        <p:txBody>
          <a:bodyPr/>
          <a:lstStyle/>
          <a:p>
            <a:r>
              <a:rPr lang="en-US" dirty="0"/>
              <a:t>Market-Based Instruments</a:t>
            </a:r>
            <a:endParaRPr lang="en-GB" dirty="0"/>
          </a:p>
        </p:txBody>
      </p:sp>
      <p:sp>
        <p:nvSpPr>
          <p:cNvPr id="6" name="Rectangle: Rounded Corners 5">
            <a:extLst>
              <a:ext uri="{FF2B5EF4-FFF2-40B4-BE49-F238E27FC236}">
                <a16:creationId xmlns:a16="http://schemas.microsoft.com/office/drawing/2014/main" id="{5B07D57F-817D-E59E-5B83-EE1CEBD1AE8F}"/>
              </a:ext>
            </a:extLst>
          </p:cNvPr>
          <p:cNvSpPr/>
          <p:nvPr/>
        </p:nvSpPr>
        <p:spPr>
          <a:xfrm>
            <a:off x="1105487" y="2646680"/>
            <a:ext cx="2926080" cy="156464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Sovereign Insurance/ Re-insurance</a:t>
            </a:r>
            <a:endParaRPr lang="en-GB" dirty="0">
              <a:solidFill>
                <a:schemeClr val="accent3"/>
              </a:solidFill>
            </a:endParaRPr>
          </a:p>
        </p:txBody>
      </p:sp>
      <p:sp>
        <p:nvSpPr>
          <p:cNvPr id="7" name="Rectangle: Rounded Corners 6">
            <a:extLst>
              <a:ext uri="{FF2B5EF4-FFF2-40B4-BE49-F238E27FC236}">
                <a16:creationId xmlns:a16="http://schemas.microsoft.com/office/drawing/2014/main" id="{B04200C6-2369-5A05-C0A2-61A8A127A321}"/>
              </a:ext>
            </a:extLst>
          </p:cNvPr>
          <p:cNvSpPr/>
          <p:nvPr/>
        </p:nvSpPr>
        <p:spPr>
          <a:xfrm>
            <a:off x="4632960" y="2646680"/>
            <a:ext cx="2926080" cy="156464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Public Assets Insurance </a:t>
            </a:r>
            <a:endParaRPr lang="en-GB" dirty="0">
              <a:solidFill>
                <a:schemeClr val="accent3"/>
              </a:solidFill>
            </a:endParaRPr>
          </a:p>
        </p:txBody>
      </p:sp>
      <p:sp>
        <p:nvSpPr>
          <p:cNvPr id="8" name="Rectangle: Rounded Corners 7">
            <a:extLst>
              <a:ext uri="{FF2B5EF4-FFF2-40B4-BE49-F238E27FC236}">
                <a16:creationId xmlns:a16="http://schemas.microsoft.com/office/drawing/2014/main" id="{6752D33E-E6A1-C2CF-4B4A-C89481C501CB}"/>
              </a:ext>
            </a:extLst>
          </p:cNvPr>
          <p:cNvSpPr/>
          <p:nvPr/>
        </p:nvSpPr>
        <p:spPr>
          <a:xfrm>
            <a:off x="6593839" y="5178645"/>
            <a:ext cx="5109877" cy="557630"/>
          </a:xfrm>
          <a:prstGeom prst="roundRect">
            <a:avLst>
              <a:gd name="adj" fmla="val 50000"/>
            </a:avLst>
          </a:prstGeom>
          <a:solidFill>
            <a:schemeClr val="accent4">
              <a:lumMod val="20000"/>
              <a:lumOff val="8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Higher Cost of Instruments</a:t>
            </a:r>
          </a:p>
        </p:txBody>
      </p:sp>
      <p:sp>
        <p:nvSpPr>
          <p:cNvPr id="10" name="Rectangle: Rounded Corners 9">
            <a:extLst>
              <a:ext uri="{FF2B5EF4-FFF2-40B4-BE49-F238E27FC236}">
                <a16:creationId xmlns:a16="http://schemas.microsoft.com/office/drawing/2014/main" id="{09730901-94F2-E17D-5E40-0C1C47ABC2C9}"/>
              </a:ext>
            </a:extLst>
          </p:cNvPr>
          <p:cNvSpPr/>
          <p:nvPr/>
        </p:nvSpPr>
        <p:spPr>
          <a:xfrm>
            <a:off x="601910" y="5178645"/>
            <a:ext cx="5138491" cy="557630"/>
          </a:xfrm>
          <a:prstGeom prst="roundRect">
            <a:avLst>
              <a:gd name="adj" fmla="val 50000"/>
            </a:avLst>
          </a:prstGeom>
          <a:solidFill>
            <a:schemeClr val="accent5">
              <a:lumMod val="40000"/>
              <a:lumOff val="6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Enhances Protection</a:t>
            </a:r>
          </a:p>
        </p:txBody>
      </p:sp>
      <p:sp>
        <p:nvSpPr>
          <p:cNvPr id="2" name="Rectangle: Rounded Corners 1">
            <a:extLst>
              <a:ext uri="{FF2B5EF4-FFF2-40B4-BE49-F238E27FC236}">
                <a16:creationId xmlns:a16="http://schemas.microsoft.com/office/drawing/2014/main" id="{A8A1088C-03A0-1A0C-D8B9-63A0B16F0839}"/>
              </a:ext>
            </a:extLst>
          </p:cNvPr>
          <p:cNvSpPr/>
          <p:nvPr/>
        </p:nvSpPr>
        <p:spPr>
          <a:xfrm>
            <a:off x="8173720" y="2646680"/>
            <a:ext cx="2926080" cy="156464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CAT Bonds</a:t>
            </a:r>
            <a:endParaRPr lang="en-GB" dirty="0">
              <a:solidFill>
                <a:schemeClr val="accent3"/>
              </a:solidFill>
            </a:endParaRPr>
          </a:p>
        </p:txBody>
      </p:sp>
      <p:sp>
        <p:nvSpPr>
          <p:cNvPr id="4" name="Title 1">
            <a:extLst>
              <a:ext uri="{FF2B5EF4-FFF2-40B4-BE49-F238E27FC236}">
                <a16:creationId xmlns:a16="http://schemas.microsoft.com/office/drawing/2014/main" id="{7DDFD8F7-5CAD-9C98-C26B-309623EC1502}"/>
              </a:ext>
            </a:extLst>
          </p:cNvPr>
          <p:cNvSpPr>
            <a:spLocks noGrp="1"/>
          </p:cNvSpPr>
          <p:nvPr>
            <p:ph type="title"/>
          </p:nvPr>
        </p:nvSpPr>
        <p:spPr>
          <a:xfrm>
            <a:off x="1105487" y="427283"/>
            <a:ext cx="10515600" cy="365126"/>
          </a:xfrm>
        </p:spPr>
        <p:txBody>
          <a:bodyPr/>
          <a:lstStyle/>
          <a:p>
            <a:r>
              <a:rPr lang="en-US" dirty="0"/>
              <a:t>Risk Transfer</a:t>
            </a:r>
            <a:endParaRPr lang="en-GB" dirty="0"/>
          </a:p>
        </p:txBody>
      </p:sp>
    </p:spTree>
    <p:extLst>
      <p:ext uri="{BB962C8B-B14F-4D97-AF65-F5344CB8AC3E}">
        <p14:creationId xmlns:p14="http://schemas.microsoft.com/office/powerpoint/2010/main" val="563333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6746A77-CB6E-F0BB-ADC3-1092F4D8A293}"/>
              </a:ext>
            </a:extLst>
          </p:cNvPr>
          <p:cNvGraphicFramePr>
            <a:graphicFrameLocks noGrp="1"/>
          </p:cNvGraphicFramePr>
          <p:nvPr>
            <p:ph sz="quarter" idx="12"/>
            <p:extLst>
              <p:ext uri="{D42A27DB-BD31-4B8C-83A1-F6EECF244321}">
                <p14:modId xmlns:p14="http://schemas.microsoft.com/office/powerpoint/2010/main" val="980561385"/>
              </p:ext>
            </p:extLst>
          </p:nvPr>
        </p:nvGraphicFramePr>
        <p:xfrm>
          <a:off x="836782" y="1464310"/>
          <a:ext cx="11053009" cy="4806976"/>
        </p:xfrm>
        <a:graphic>
          <a:graphicData uri="http://schemas.openxmlformats.org/drawingml/2006/table">
            <a:tbl>
              <a:tblPr firstRow="1" firstCol="1" bandRow="1">
                <a:tableStyleId>{5C22544A-7EE6-4342-B048-85BDC9FD1C3A}</a:tableStyleId>
              </a:tblPr>
              <a:tblGrid>
                <a:gridCol w="4529141">
                  <a:extLst>
                    <a:ext uri="{9D8B030D-6E8A-4147-A177-3AD203B41FA5}">
                      <a16:colId xmlns:a16="http://schemas.microsoft.com/office/drawing/2014/main" val="849075838"/>
                    </a:ext>
                  </a:extLst>
                </a:gridCol>
                <a:gridCol w="6523868">
                  <a:extLst>
                    <a:ext uri="{9D8B030D-6E8A-4147-A177-3AD203B41FA5}">
                      <a16:colId xmlns:a16="http://schemas.microsoft.com/office/drawing/2014/main" val="1237375896"/>
                    </a:ext>
                  </a:extLst>
                </a:gridCol>
              </a:tblGrid>
              <a:tr h="2480417">
                <a:tc>
                  <a:txBody>
                    <a:bodyPr/>
                    <a:lstStyle/>
                    <a:p>
                      <a:pPr>
                        <a:lnSpc>
                          <a:spcPct val="107000"/>
                        </a:lnSpc>
                        <a:spcAft>
                          <a:spcPts val="0"/>
                        </a:spcAft>
                      </a:pPr>
                      <a:r>
                        <a:rPr lang="fr-FR" sz="1600" u="sng" dirty="0">
                          <a:solidFill>
                            <a:schemeClr val="accent3"/>
                          </a:solidFill>
                          <a:effectLst/>
                          <a:latin typeface="+mn-lt"/>
                        </a:rPr>
                        <a:t>PRINCIPLES OF INSURANCE  (RISK TRANSFER):</a:t>
                      </a:r>
                    </a:p>
                    <a:p>
                      <a:pPr>
                        <a:lnSpc>
                          <a:spcPct val="107000"/>
                        </a:lnSpc>
                        <a:spcAft>
                          <a:spcPts val="0"/>
                        </a:spcAft>
                      </a:pPr>
                      <a:endParaRPr lang="fr-FR" sz="1050" u="sng" dirty="0">
                        <a:solidFill>
                          <a:schemeClr val="tx1"/>
                        </a:solidFill>
                        <a:effectLst/>
                      </a:endParaRPr>
                    </a:p>
                    <a:p>
                      <a:pPr algn="just">
                        <a:lnSpc>
                          <a:spcPct val="107000"/>
                        </a:lnSpc>
                        <a:spcAft>
                          <a:spcPts val="0"/>
                        </a:spcAft>
                      </a:pPr>
                      <a:r>
                        <a:rPr lang="fr-FR" sz="1400" b="0" dirty="0">
                          <a:solidFill>
                            <a:schemeClr val="tx1"/>
                          </a:solidFill>
                          <a:effectLst/>
                        </a:rPr>
                        <a:t>An arrangement by </a:t>
                      </a:r>
                      <a:r>
                        <a:rPr lang="fr-FR" sz="1400" b="0" dirty="0" err="1">
                          <a:solidFill>
                            <a:schemeClr val="tx1"/>
                          </a:solidFill>
                          <a:effectLst/>
                        </a:rPr>
                        <a:t>which</a:t>
                      </a:r>
                      <a:r>
                        <a:rPr lang="fr-FR" sz="1400" b="0" dirty="0">
                          <a:solidFill>
                            <a:schemeClr val="tx1"/>
                          </a:solidFill>
                          <a:effectLst/>
                        </a:rPr>
                        <a:t> a </a:t>
                      </a:r>
                      <a:r>
                        <a:rPr lang="fr-FR" sz="1400" b="0" dirty="0" err="1">
                          <a:solidFill>
                            <a:schemeClr val="tx1"/>
                          </a:solidFill>
                          <a:effectLst/>
                        </a:rPr>
                        <a:t>company</a:t>
                      </a:r>
                      <a:r>
                        <a:rPr lang="fr-FR" sz="1400" b="0" dirty="0">
                          <a:solidFill>
                            <a:schemeClr val="tx1"/>
                          </a:solidFill>
                          <a:effectLst/>
                        </a:rPr>
                        <a:t> (or the state) </a:t>
                      </a:r>
                      <a:r>
                        <a:rPr lang="fr-FR" sz="1400" b="0" dirty="0" err="1">
                          <a:solidFill>
                            <a:schemeClr val="tx1"/>
                          </a:solidFill>
                          <a:effectLst/>
                        </a:rPr>
                        <a:t>undertakes</a:t>
                      </a:r>
                      <a:r>
                        <a:rPr lang="fr-FR" sz="1400" b="0" dirty="0">
                          <a:solidFill>
                            <a:schemeClr val="tx1"/>
                          </a:solidFill>
                          <a:effectLst/>
                        </a:rPr>
                        <a:t> to </a:t>
                      </a:r>
                      <a:r>
                        <a:rPr lang="fr-FR" sz="1400" b="0" dirty="0" err="1">
                          <a:solidFill>
                            <a:schemeClr val="tx1"/>
                          </a:solidFill>
                          <a:effectLst/>
                        </a:rPr>
                        <a:t>provide</a:t>
                      </a:r>
                      <a:r>
                        <a:rPr lang="fr-FR" sz="1400" b="0" dirty="0">
                          <a:solidFill>
                            <a:schemeClr val="tx1"/>
                          </a:solidFill>
                          <a:effectLst/>
                        </a:rPr>
                        <a:t> a </a:t>
                      </a:r>
                      <a:r>
                        <a:rPr lang="fr-FR" sz="1400" b="0" dirty="0" err="1">
                          <a:solidFill>
                            <a:schemeClr val="tx1"/>
                          </a:solidFill>
                          <a:effectLst/>
                        </a:rPr>
                        <a:t>guarantee</a:t>
                      </a:r>
                      <a:r>
                        <a:rPr lang="fr-FR" sz="1400" b="0" dirty="0">
                          <a:solidFill>
                            <a:schemeClr val="tx1"/>
                          </a:solidFill>
                          <a:effectLst/>
                        </a:rPr>
                        <a:t> of compensation for </a:t>
                      </a:r>
                      <a:r>
                        <a:rPr lang="fr-FR" sz="1400" b="0" dirty="0" err="1">
                          <a:solidFill>
                            <a:schemeClr val="tx1"/>
                          </a:solidFill>
                          <a:effectLst/>
                        </a:rPr>
                        <a:t>specified</a:t>
                      </a:r>
                      <a:r>
                        <a:rPr lang="fr-FR" sz="1400" b="0" dirty="0">
                          <a:solidFill>
                            <a:schemeClr val="tx1"/>
                          </a:solidFill>
                          <a:effectLst/>
                        </a:rPr>
                        <a:t> </a:t>
                      </a:r>
                      <a:r>
                        <a:rPr lang="fr-FR" sz="1400" b="0" dirty="0" err="1">
                          <a:solidFill>
                            <a:schemeClr val="tx1"/>
                          </a:solidFill>
                          <a:effectLst/>
                        </a:rPr>
                        <a:t>loss</a:t>
                      </a:r>
                      <a:r>
                        <a:rPr lang="fr-FR" sz="1400" b="0" dirty="0">
                          <a:solidFill>
                            <a:schemeClr val="tx1"/>
                          </a:solidFill>
                          <a:effectLst/>
                        </a:rPr>
                        <a:t>, damage, </a:t>
                      </a:r>
                      <a:r>
                        <a:rPr lang="fr-FR" sz="1400" b="0" dirty="0" err="1">
                          <a:solidFill>
                            <a:schemeClr val="tx1"/>
                          </a:solidFill>
                          <a:effectLst/>
                        </a:rPr>
                        <a:t>illness</a:t>
                      </a:r>
                      <a:r>
                        <a:rPr lang="fr-FR" sz="1400" b="0" dirty="0">
                          <a:solidFill>
                            <a:schemeClr val="tx1"/>
                          </a:solidFill>
                          <a:effectLst/>
                        </a:rPr>
                        <a:t>, or </a:t>
                      </a:r>
                      <a:r>
                        <a:rPr lang="fr-FR" sz="1400" b="0" dirty="0" err="1">
                          <a:solidFill>
                            <a:schemeClr val="tx1"/>
                          </a:solidFill>
                          <a:effectLst/>
                        </a:rPr>
                        <a:t>death</a:t>
                      </a:r>
                      <a:r>
                        <a:rPr lang="fr-FR" sz="1400" b="0" dirty="0">
                          <a:solidFill>
                            <a:schemeClr val="tx1"/>
                          </a:solidFill>
                          <a:effectLst/>
                        </a:rPr>
                        <a:t> in return for </a:t>
                      </a:r>
                      <a:r>
                        <a:rPr lang="fr-FR" sz="1400" b="0" dirty="0" err="1">
                          <a:solidFill>
                            <a:schemeClr val="tx1"/>
                          </a:solidFill>
                          <a:effectLst/>
                        </a:rPr>
                        <a:t>payment</a:t>
                      </a:r>
                      <a:r>
                        <a:rPr lang="fr-FR" sz="1400" b="0" dirty="0">
                          <a:solidFill>
                            <a:schemeClr val="tx1"/>
                          </a:solidFill>
                          <a:effectLst/>
                        </a:rPr>
                        <a:t> of a </a:t>
                      </a:r>
                      <a:r>
                        <a:rPr lang="fr-FR" sz="1400" b="0" dirty="0" err="1">
                          <a:solidFill>
                            <a:schemeClr val="tx1"/>
                          </a:solidFill>
                          <a:effectLst/>
                        </a:rPr>
                        <a:t>specified</a:t>
                      </a:r>
                      <a:r>
                        <a:rPr lang="fr-FR" sz="1400" b="0" dirty="0">
                          <a:solidFill>
                            <a:schemeClr val="tx1"/>
                          </a:solidFill>
                          <a:effectLst/>
                        </a:rPr>
                        <a:t> premium </a:t>
                      </a:r>
                    </a:p>
                    <a:p>
                      <a:pPr algn="just">
                        <a:lnSpc>
                          <a:spcPct val="107000"/>
                        </a:lnSpc>
                        <a:spcAft>
                          <a:spcPts val="0"/>
                        </a:spcAft>
                      </a:pPr>
                      <a:r>
                        <a:rPr lang="fr-FR" sz="1200" dirty="0">
                          <a:solidFill>
                            <a:schemeClr val="tx1"/>
                          </a:solidFill>
                          <a:effectLst/>
                        </a:rPr>
                        <a:t> </a:t>
                      </a:r>
                    </a:p>
                    <a:p>
                      <a:pPr algn="just">
                        <a:lnSpc>
                          <a:spcPct val="107000"/>
                        </a:lnSpc>
                        <a:spcAft>
                          <a:spcPts val="0"/>
                        </a:spcAft>
                      </a:pPr>
                      <a:r>
                        <a:rPr lang="fr-FR" sz="1400" dirty="0">
                          <a:solidFill>
                            <a:schemeClr val="tx1"/>
                          </a:solidFill>
                          <a:effectLst/>
                        </a:rPr>
                        <a:t> </a:t>
                      </a:r>
                      <a:endParaRPr lang="fr-FR"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7000"/>
                        </a:lnSpc>
                        <a:spcAft>
                          <a:spcPts val="0"/>
                        </a:spcAft>
                      </a:pPr>
                      <a:r>
                        <a:rPr lang="fr-FR" sz="1600" b="1" u="sng" kern="1200" dirty="0">
                          <a:solidFill>
                            <a:schemeClr val="accent3"/>
                          </a:solidFill>
                          <a:effectLst/>
                          <a:latin typeface="+mn-lt"/>
                          <a:ea typeface="+mn-ea"/>
                          <a:cs typeface="+mn-cs"/>
                        </a:rPr>
                        <a:t>TYPES OF COVERAGE :</a:t>
                      </a:r>
                    </a:p>
                    <a:p>
                      <a:pPr>
                        <a:lnSpc>
                          <a:spcPct val="107000"/>
                        </a:lnSpc>
                        <a:spcAft>
                          <a:spcPts val="0"/>
                        </a:spcAft>
                      </a:pPr>
                      <a:r>
                        <a:rPr lang="fr-FR" sz="1400" dirty="0">
                          <a:solidFill>
                            <a:schemeClr val="tx1"/>
                          </a:solidFill>
                          <a:effectLst/>
                        </a:rPr>
                        <a:t> </a:t>
                      </a:r>
                      <a:r>
                        <a:rPr lang="fr-FR" sz="1400" u="sng" dirty="0" err="1">
                          <a:solidFill>
                            <a:schemeClr val="tx1"/>
                          </a:solidFill>
                          <a:effectLst/>
                        </a:rPr>
                        <a:t>Indemnity</a:t>
                      </a:r>
                      <a:r>
                        <a:rPr lang="fr-FR" sz="1400" u="sng" dirty="0">
                          <a:solidFill>
                            <a:schemeClr val="tx1"/>
                          </a:solidFill>
                          <a:effectLst/>
                        </a:rPr>
                        <a:t> cover: </a:t>
                      </a:r>
                      <a:r>
                        <a:rPr lang="fr-FR" sz="1400" b="0" dirty="0">
                          <a:solidFill>
                            <a:schemeClr val="tx1"/>
                          </a:solidFill>
                          <a:effectLst/>
                        </a:rPr>
                        <a:t>a </a:t>
                      </a:r>
                      <a:r>
                        <a:rPr lang="fr-FR" sz="1400" b="0" dirty="0" err="1">
                          <a:solidFill>
                            <a:schemeClr val="tx1"/>
                          </a:solidFill>
                          <a:effectLst/>
                        </a:rPr>
                        <a:t>guarantee</a:t>
                      </a:r>
                      <a:r>
                        <a:rPr lang="fr-FR" sz="1400" b="0" dirty="0">
                          <a:solidFill>
                            <a:schemeClr val="tx1"/>
                          </a:solidFill>
                          <a:effectLst/>
                        </a:rPr>
                        <a:t> to restore the </a:t>
                      </a:r>
                      <a:r>
                        <a:rPr lang="fr-FR" sz="1400" b="0" dirty="0" err="1">
                          <a:solidFill>
                            <a:schemeClr val="tx1"/>
                          </a:solidFill>
                          <a:effectLst/>
                        </a:rPr>
                        <a:t>insured</a:t>
                      </a:r>
                      <a:r>
                        <a:rPr lang="fr-FR" sz="1400" b="0" dirty="0">
                          <a:solidFill>
                            <a:schemeClr val="tx1"/>
                          </a:solidFill>
                          <a:effectLst/>
                        </a:rPr>
                        <a:t> to the position </a:t>
                      </a:r>
                      <a:r>
                        <a:rPr lang="fr-FR" sz="1400" b="0" dirty="0" err="1">
                          <a:solidFill>
                            <a:schemeClr val="tx1"/>
                          </a:solidFill>
                          <a:effectLst/>
                        </a:rPr>
                        <a:t>he</a:t>
                      </a:r>
                      <a:r>
                        <a:rPr lang="fr-FR" sz="1400" b="0" dirty="0">
                          <a:solidFill>
                            <a:schemeClr val="tx1"/>
                          </a:solidFill>
                          <a:effectLst/>
                        </a:rPr>
                        <a:t> or </a:t>
                      </a:r>
                      <a:r>
                        <a:rPr lang="fr-FR" sz="1400" b="0" dirty="0" err="1">
                          <a:solidFill>
                            <a:schemeClr val="tx1"/>
                          </a:solidFill>
                          <a:effectLst/>
                        </a:rPr>
                        <a:t>she</a:t>
                      </a:r>
                      <a:r>
                        <a:rPr lang="fr-FR" sz="1400" b="0" dirty="0">
                          <a:solidFill>
                            <a:schemeClr val="tx1"/>
                          </a:solidFill>
                          <a:effectLst/>
                        </a:rPr>
                        <a:t> </a:t>
                      </a:r>
                      <a:r>
                        <a:rPr lang="fr-FR" sz="1400" b="0" dirty="0" err="1">
                          <a:solidFill>
                            <a:schemeClr val="tx1"/>
                          </a:solidFill>
                          <a:effectLst/>
                        </a:rPr>
                        <a:t>was</a:t>
                      </a:r>
                      <a:r>
                        <a:rPr lang="fr-FR" sz="1400" b="0" dirty="0">
                          <a:solidFill>
                            <a:schemeClr val="tx1"/>
                          </a:solidFill>
                          <a:effectLst/>
                        </a:rPr>
                        <a:t> in </a:t>
                      </a:r>
                      <a:r>
                        <a:rPr lang="fr-FR" sz="1400" b="0" dirty="0" err="1">
                          <a:solidFill>
                            <a:schemeClr val="tx1"/>
                          </a:solidFill>
                          <a:effectLst/>
                        </a:rPr>
                        <a:t>before</a:t>
                      </a:r>
                      <a:r>
                        <a:rPr lang="fr-FR" sz="1400" b="0" dirty="0">
                          <a:solidFill>
                            <a:schemeClr val="tx1"/>
                          </a:solidFill>
                          <a:effectLst/>
                        </a:rPr>
                        <a:t> the </a:t>
                      </a:r>
                      <a:r>
                        <a:rPr lang="fr-FR" sz="1400" b="0" dirty="0" err="1">
                          <a:solidFill>
                            <a:schemeClr val="tx1"/>
                          </a:solidFill>
                          <a:effectLst/>
                        </a:rPr>
                        <a:t>uncertain</a:t>
                      </a:r>
                      <a:r>
                        <a:rPr lang="fr-FR" sz="1400" b="0" dirty="0">
                          <a:solidFill>
                            <a:schemeClr val="tx1"/>
                          </a:solidFill>
                          <a:effectLst/>
                        </a:rPr>
                        <a:t> incident </a:t>
                      </a:r>
                      <a:r>
                        <a:rPr lang="fr-FR" sz="1400" b="0" dirty="0" err="1">
                          <a:solidFill>
                            <a:schemeClr val="tx1"/>
                          </a:solidFill>
                          <a:effectLst/>
                        </a:rPr>
                        <a:t>that</a:t>
                      </a:r>
                      <a:r>
                        <a:rPr lang="fr-FR" sz="1400" b="0" dirty="0">
                          <a:solidFill>
                            <a:schemeClr val="tx1"/>
                          </a:solidFill>
                          <a:effectLst/>
                        </a:rPr>
                        <a:t> </a:t>
                      </a:r>
                      <a:r>
                        <a:rPr lang="fr-FR" sz="1400" b="0" dirty="0" err="1">
                          <a:solidFill>
                            <a:schemeClr val="tx1"/>
                          </a:solidFill>
                          <a:effectLst/>
                        </a:rPr>
                        <a:t>caused</a:t>
                      </a:r>
                      <a:r>
                        <a:rPr lang="fr-FR" sz="1400" b="0" dirty="0">
                          <a:solidFill>
                            <a:schemeClr val="tx1"/>
                          </a:solidFill>
                          <a:effectLst/>
                        </a:rPr>
                        <a:t> a </a:t>
                      </a:r>
                      <a:r>
                        <a:rPr lang="fr-FR" sz="1400" b="0" dirty="0" err="1">
                          <a:solidFill>
                            <a:schemeClr val="tx1"/>
                          </a:solidFill>
                          <a:effectLst/>
                        </a:rPr>
                        <a:t>loss</a:t>
                      </a:r>
                      <a:r>
                        <a:rPr lang="fr-FR" sz="1400" b="0" dirty="0">
                          <a:solidFill>
                            <a:schemeClr val="tx1"/>
                          </a:solidFill>
                          <a:effectLst/>
                        </a:rPr>
                        <a:t> for the </a:t>
                      </a:r>
                      <a:r>
                        <a:rPr lang="fr-FR" sz="1400" b="0" dirty="0" err="1">
                          <a:solidFill>
                            <a:schemeClr val="tx1"/>
                          </a:solidFill>
                          <a:effectLst/>
                        </a:rPr>
                        <a:t>insured</a:t>
                      </a:r>
                      <a:r>
                        <a:rPr lang="fr-FR" sz="1400" b="0" dirty="0">
                          <a:solidFill>
                            <a:schemeClr val="tx1"/>
                          </a:solidFill>
                          <a:effectLst/>
                        </a:rPr>
                        <a:t> </a:t>
                      </a:r>
                    </a:p>
                    <a:p>
                      <a:pPr>
                        <a:lnSpc>
                          <a:spcPct val="107000"/>
                        </a:lnSpc>
                        <a:spcAft>
                          <a:spcPts val="0"/>
                        </a:spcAft>
                      </a:pPr>
                      <a:r>
                        <a:rPr lang="fr-FR" sz="800" dirty="0">
                          <a:solidFill>
                            <a:schemeClr val="tx1"/>
                          </a:solidFill>
                          <a:effectLst/>
                        </a:rPr>
                        <a:t> </a:t>
                      </a:r>
                    </a:p>
                    <a:p>
                      <a:pPr>
                        <a:lnSpc>
                          <a:spcPct val="107000"/>
                        </a:lnSpc>
                        <a:spcAft>
                          <a:spcPts val="0"/>
                        </a:spcAft>
                      </a:pPr>
                      <a:r>
                        <a:rPr lang="fr-FR" sz="1400" b="1" u="sng" kern="1200" dirty="0" err="1">
                          <a:solidFill>
                            <a:schemeClr val="tx1"/>
                          </a:solidFill>
                          <a:effectLst/>
                          <a:latin typeface="+mn-lt"/>
                          <a:ea typeface="+mn-ea"/>
                          <a:cs typeface="+mn-cs"/>
                        </a:rPr>
                        <a:t>Parametric</a:t>
                      </a:r>
                      <a:r>
                        <a:rPr lang="fr-FR" sz="1400" b="1" u="sng" kern="1200" dirty="0">
                          <a:solidFill>
                            <a:schemeClr val="tx1"/>
                          </a:solidFill>
                          <a:effectLst/>
                          <a:latin typeface="+mn-lt"/>
                          <a:ea typeface="+mn-ea"/>
                          <a:cs typeface="+mn-cs"/>
                        </a:rPr>
                        <a:t> cover: </a:t>
                      </a:r>
                      <a:r>
                        <a:rPr lang="fr-FR" sz="1400" b="0" dirty="0">
                          <a:solidFill>
                            <a:schemeClr val="tx1"/>
                          </a:solidFill>
                          <a:effectLst/>
                        </a:rPr>
                        <a:t>Index </a:t>
                      </a:r>
                      <a:r>
                        <a:rPr lang="fr-FR" sz="1400" b="0" dirty="0" err="1">
                          <a:solidFill>
                            <a:schemeClr val="tx1"/>
                          </a:solidFill>
                          <a:effectLst/>
                        </a:rPr>
                        <a:t>is</a:t>
                      </a:r>
                      <a:r>
                        <a:rPr lang="fr-FR" sz="1400" b="0" dirty="0">
                          <a:solidFill>
                            <a:schemeClr val="tx1"/>
                          </a:solidFill>
                          <a:effectLst/>
                        </a:rPr>
                        <a:t> </a:t>
                      </a:r>
                      <a:r>
                        <a:rPr lang="fr-FR" sz="1400" b="0" dirty="0" err="1">
                          <a:solidFill>
                            <a:schemeClr val="tx1"/>
                          </a:solidFill>
                          <a:effectLst/>
                        </a:rPr>
                        <a:t>created</a:t>
                      </a:r>
                      <a:r>
                        <a:rPr lang="fr-FR" sz="1400" b="0" dirty="0">
                          <a:solidFill>
                            <a:schemeClr val="tx1"/>
                          </a:solidFill>
                          <a:effectLst/>
                        </a:rPr>
                        <a:t> </a:t>
                      </a:r>
                      <a:r>
                        <a:rPr lang="fr-FR" sz="1400" b="0" dirty="0" err="1">
                          <a:solidFill>
                            <a:schemeClr val="tx1"/>
                          </a:solidFill>
                          <a:effectLst/>
                        </a:rPr>
                        <a:t>based</a:t>
                      </a:r>
                      <a:r>
                        <a:rPr lang="fr-FR" sz="1400" b="0" dirty="0">
                          <a:solidFill>
                            <a:schemeClr val="tx1"/>
                          </a:solidFill>
                          <a:effectLst/>
                        </a:rPr>
                        <a:t> on the </a:t>
                      </a:r>
                      <a:r>
                        <a:rPr lang="fr-FR" sz="1400" b="0" dirty="0" err="1">
                          <a:solidFill>
                            <a:schemeClr val="tx1"/>
                          </a:solidFill>
                          <a:effectLst/>
                        </a:rPr>
                        <a:t>severity</a:t>
                      </a:r>
                      <a:r>
                        <a:rPr lang="fr-FR" sz="1400" b="0" dirty="0">
                          <a:solidFill>
                            <a:schemeClr val="tx1"/>
                          </a:solidFill>
                          <a:effectLst/>
                        </a:rPr>
                        <a:t> of a </a:t>
                      </a:r>
                      <a:r>
                        <a:rPr lang="fr-FR" sz="1400" b="0" dirty="0" err="1">
                          <a:solidFill>
                            <a:schemeClr val="tx1"/>
                          </a:solidFill>
                          <a:effectLst/>
                        </a:rPr>
                        <a:t>specific</a:t>
                      </a:r>
                      <a:r>
                        <a:rPr lang="fr-FR" sz="1400" b="0" dirty="0">
                          <a:solidFill>
                            <a:schemeClr val="tx1"/>
                          </a:solidFill>
                          <a:effectLst/>
                        </a:rPr>
                        <a:t> </a:t>
                      </a:r>
                      <a:r>
                        <a:rPr lang="fr-FR" sz="1400" b="0" dirty="0" err="1">
                          <a:solidFill>
                            <a:schemeClr val="tx1"/>
                          </a:solidFill>
                          <a:effectLst/>
                        </a:rPr>
                        <a:t>natural</a:t>
                      </a:r>
                      <a:r>
                        <a:rPr lang="fr-FR" sz="1400" b="0" dirty="0">
                          <a:solidFill>
                            <a:schemeClr val="tx1"/>
                          </a:solidFill>
                          <a:effectLst/>
                        </a:rPr>
                        <a:t> </a:t>
                      </a:r>
                      <a:r>
                        <a:rPr lang="fr-FR" sz="1400" b="0" dirty="0" err="1">
                          <a:solidFill>
                            <a:schemeClr val="tx1"/>
                          </a:solidFill>
                          <a:effectLst/>
                        </a:rPr>
                        <a:t>hazard</a:t>
                      </a:r>
                      <a:r>
                        <a:rPr lang="fr-FR" sz="1400" b="0" dirty="0">
                          <a:solidFill>
                            <a:schemeClr val="tx1"/>
                          </a:solidFill>
                          <a:effectLst/>
                        </a:rPr>
                        <a:t>. If a </a:t>
                      </a:r>
                      <a:r>
                        <a:rPr lang="fr-FR" sz="1400" b="0" dirty="0" err="1">
                          <a:solidFill>
                            <a:schemeClr val="tx1"/>
                          </a:solidFill>
                          <a:effectLst/>
                        </a:rPr>
                        <a:t>hazard</a:t>
                      </a:r>
                      <a:r>
                        <a:rPr lang="fr-FR" sz="1400" b="0" dirty="0">
                          <a:solidFill>
                            <a:schemeClr val="tx1"/>
                          </a:solidFill>
                          <a:effectLst/>
                        </a:rPr>
                        <a:t> </a:t>
                      </a:r>
                      <a:r>
                        <a:rPr lang="fr-FR" sz="1400" b="0" dirty="0" err="1">
                          <a:solidFill>
                            <a:schemeClr val="tx1"/>
                          </a:solidFill>
                          <a:effectLst/>
                        </a:rPr>
                        <a:t>event</a:t>
                      </a:r>
                      <a:r>
                        <a:rPr lang="fr-FR" sz="1400" b="0" dirty="0">
                          <a:solidFill>
                            <a:schemeClr val="tx1"/>
                          </a:solidFill>
                          <a:effectLst/>
                        </a:rPr>
                        <a:t> </a:t>
                      </a:r>
                      <a:r>
                        <a:rPr lang="fr-FR" sz="1400" b="0" dirty="0" err="1">
                          <a:solidFill>
                            <a:schemeClr val="tx1"/>
                          </a:solidFill>
                          <a:effectLst/>
                        </a:rPr>
                        <a:t>occurs</a:t>
                      </a:r>
                      <a:r>
                        <a:rPr lang="fr-FR" sz="1400" b="0" dirty="0">
                          <a:solidFill>
                            <a:schemeClr val="tx1"/>
                          </a:solidFill>
                          <a:effectLst/>
                        </a:rPr>
                        <a:t> </a:t>
                      </a:r>
                      <a:r>
                        <a:rPr lang="fr-FR" sz="1400" b="0" dirty="0" err="1">
                          <a:solidFill>
                            <a:schemeClr val="tx1"/>
                          </a:solidFill>
                          <a:effectLst/>
                        </a:rPr>
                        <a:t>which</a:t>
                      </a:r>
                      <a:r>
                        <a:rPr lang="fr-FR" sz="1400" b="0" dirty="0">
                          <a:solidFill>
                            <a:schemeClr val="tx1"/>
                          </a:solidFill>
                          <a:effectLst/>
                        </a:rPr>
                        <a:t> </a:t>
                      </a:r>
                      <a:r>
                        <a:rPr lang="fr-FR" sz="1400" b="0" dirty="0" err="1">
                          <a:solidFill>
                            <a:schemeClr val="tx1"/>
                          </a:solidFill>
                          <a:effectLst/>
                        </a:rPr>
                        <a:t>exceeds</a:t>
                      </a:r>
                      <a:r>
                        <a:rPr lang="fr-FR" sz="1400" b="0" dirty="0">
                          <a:solidFill>
                            <a:schemeClr val="tx1"/>
                          </a:solidFill>
                          <a:effectLst/>
                        </a:rPr>
                        <a:t> a </a:t>
                      </a:r>
                      <a:r>
                        <a:rPr lang="fr-FR" sz="1400" b="0" dirty="0" err="1">
                          <a:solidFill>
                            <a:schemeClr val="tx1"/>
                          </a:solidFill>
                          <a:effectLst/>
                        </a:rPr>
                        <a:t>pre-defined</a:t>
                      </a:r>
                      <a:r>
                        <a:rPr lang="fr-FR" sz="1400" b="0" dirty="0">
                          <a:solidFill>
                            <a:schemeClr val="tx1"/>
                          </a:solidFill>
                          <a:effectLst/>
                        </a:rPr>
                        <a:t> </a:t>
                      </a:r>
                      <a:r>
                        <a:rPr lang="fr-FR" sz="1400" b="0" dirty="0" err="1">
                          <a:solidFill>
                            <a:schemeClr val="tx1"/>
                          </a:solidFill>
                          <a:effectLst/>
                        </a:rPr>
                        <a:t>threshold</a:t>
                      </a:r>
                      <a:r>
                        <a:rPr lang="fr-FR" sz="1400" b="0" dirty="0">
                          <a:solidFill>
                            <a:schemeClr val="tx1"/>
                          </a:solidFill>
                          <a:effectLst/>
                        </a:rPr>
                        <a:t> on the index (e.g. </a:t>
                      </a:r>
                      <a:r>
                        <a:rPr lang="fr-FR" sz="1400" b="0" dirty="0" err="1">
                          <a:solidFill>
                            <a:schemeClr val="tx1"/>
                          </a:solidFill>
                          <a:effectLst/>
                        </a:rPr>
                        <a:t>rainfall</a:t>
                      </a:r>
                      <a:r>
                        <a:rPr lang="fr-FR" sz="1400" b="0" dirty="0">
                          <a:solidFill>
                            <a:schemeClr val="tx1"/>
                          </a:solidFill>
                          <a:effectLst/>
                        </a:rPr>
                        <a:t> in province </a:t>
                      </a:r>
                      <a:r>
                        <a:rPr lang="fr-FR" sz="1400" b="0" dirty="0" err="1">
                          <a:solidFill>
                            <a:schemeClr val="tx1"/>
                          </a:solidFill>
                          <a:effectLst/>
                        </a:rPr>
                        <a:t>below</a:t>
                      </a:r>
                      <a:r>
                        <a:rPr lang="fr-FR" sz="1400" b="0" dirty="0">
                          <a:solidFill>
                            <a:schemeClr val="tx1"/>
                          </a:solidFill>
                          <a:effectLst/>
                        </a:rPr>
                        <a:t> 50 </a:t>
                      </a:r>
                      <a:r>
                        <a:rPr lang="fr-FR" sz="1400" b="0" dirty="0" err="1">
                          <a:solidFill>
                            <a:schemeClr val="tx1"/>
                          </a:solidFill>
                          <a:effectLst/>
                        </a:rPr>
                        <a:t>millimetres</a:t>
                      </a:r>
                      <a:r>
                        <a:rPr lang="fr-FR" sz="1400" b="0" dirty="0">
                          <a:solidFill>
                            <a:schemeClr val="tx1"/>
                          </a:solidFill>
                          <a:effectLst/>
                        </a:rPr>
                        <a:t>) a </a:t>
                      </a:r>
                      <a:r>
                        <a:rPr lang="fr-FR" sz="1400" b="0" dirty="0" err="1">
                          <a:solidFill>
                            <a:schemeClr val="tx1"/>
                          </a:solidFill>
                          <a:effectLst/>
                        </a:rPr>
                        <a:t>payout</a:t>
                      </a:r>
                      <a:r>
                        <a:rPr lang="fr-FR" sz="1400" b="0" dirty="0">
                          <a:solidFill>
                            <a:schemeClr val="tx1"/>
                          </a:solidFill>
                          <a:effectLst/>
                        </a:rPr>
                        <a:t> </a:t>
                      </a:r>
                      <a:r>
                        <a:rPr lang="fr-FR" sz="1400" b="0" dirty="0" err="1">
                          <a:solidFill>
                            <a:schemeClr val="tx1"/>
                          </a:solidFill>
                          <a:effectLst/>
                        </a:rPr>
                        <a:t>is</a:t>
                      </a:r>
                      <a:r>
                        <a:rPr lang="fr-FR" sz="1400" b="0" dirty="0">
                          <a:solidFill>
                            <a:schemeClr val="tx1"/>
                          </a:solidFill>
                          <a:effectLst/>
                        </a:rPr>
                        <a:t> </a:t>
                      </a:r>
                      <a:r>
                        <a:rPr lang="fr-FR" sz="1400" b="0" dirty="0" err="1">
                          <a:solidFill>
                            <a:schemeClr val="tx1"/>
                          </a:solidFill>
                          <a:effectLst/>
                        </a:rPr>
                        <a:t>triggered</a:t>
                      </a:r>
                      <a:r>
                        <a:rPr lang="fr-FR" sz="1400" b="0" dirty="0">
                          <a:solidFill>
                            <a:schemeClr val="tx1"/>
                          </a:solidFill>
                          <a:effectLst/>
                        </a:rPr>
                        <a:t> </a:t>
                      </a:r>
                    </a:p>
                    <a:p>
                      <a:pPr>
                        <a:lnSpc>
                          <a:spcPct val="107000"/>
                        </a:lnSpc>
                        <a:spcAft>
                          <a:spcPts val="0"/>
                        </a:spcAft>
                      </a:pPr>
                      <a:r>
                        <a:rPr lang="fr-FR" sz="800" dirty="0">
                          <a:solidFill>
                            <a:schemeClr val="tx1"/>
                          </a:solidFill>
                          <a:effectLst/>
                        </a:rPr>
                        <a:t> </a:t>
                      </a:r>
                    </a:p>
                    <a:p>
                      <a:pPr>
                        <a:lnSpc>
                          <a:spcPct val="107000"/>
                        </a:lnSpc>
                        <a:spcAft>
                          <a:spcPts val="0"/>
                        </a:spcAft>
                      </a:pPr>
                      <a:r>
                        <a:rPr lang="fr-FR" sz="1400" dirty="0" err="1">
                          <a:solidFill>
                            <a:schemeClr val="tx1"/>
                          </a:solidFill>
                          <a:effectLst/>
                        </a:rPr>
                        <a:t>E.g</a:t>
                      </a:r>
                      <a:r>
                        <a:rPr lang="fr-FR" sz="1400" dirty="0">
                          <a:solidFill>
                            <a:schemeClr val="tx1"/>
                          </a:solidFill>
                          <a:effectLst/>
                        </a:rPr>
                        <a:t> :</a:t>
                      </a:r>
                    </a:p>
                    <a:p>
                      <a:pPr>
                        <a:lnSpc>
                          <a:spcPct val="107000"/>
                        </a:lnSpc>
                        <a:spcAft>
                          <a:spcPts val="0"/>
                        </a:spcAft>
                      </a:pPr>
                      <a:r>
                        <a:rPr lang="fr-FR" sz="1400" u="sng" dirty="0">
                          <a:solidFill>
                            <a:schemeClr val="tx1"/>
                          </a:solidFill>
                          <a:effectLst/>
                        </a:rPr>
                        <a:t>Agriculture </a:t>
                      </a:r>
                      <a:r>
                        <a:rPr lang="fr-FR" sz="1400" u="sng" dirty="0" err="1">
                          <a:solidFill>
                            <a:schemeClr val="tx1"/>
                          </a:solidFill>
                          <a:effectLst/>
                        </a:rPr>
                        <a:t>insurance</a:t>
                      </a:r>
                      <a:r>
                        <a:rPr lang="fr-FR" sz="1400" u="sng" dirty="0">
                          <a:solidFill>
                            <a:schemeClr val="tx1"/>
                          </a:solidFill>
                          <a:effectLst/>
                        </a:rPr>
                        <a:t>: </a:t>
                      </a:r>
                    </a:p>
                    <a:p>
                      <a:pPr>
                        <a:lnSpc>
                          <a:spcPct val="107000"/>
                        </a:lnSpc>
                        <a:spcAft>
                          <a:spcPts val="0"/>
                        </a:spcAft>
                      </a:pPr>
                      <a:r>
                        <a:rPr lang="fr-FR" sz="1400" b="0" dirty="0">
                          <a:solidFill>
                            <a:schemeClr val="tx1"/>
                          </a:solidFill>
                          <a:effectLst/>
                        </a:rPr>
                        <a:t>can </a:t>
                      </a:r>
                      <a:r>
                        <a:rPr lang="fr-FR" sz="1400" b="0" dirty="0" err="1">
                          <a:solidFill>
                            <a:schemeClr val="tx1"/>
                          </a:solidFill>
                          <a:effectLst/>
                        </a:rPr>
                        <a:t>be</a:t>
                      </a:r>
                      <a:r>
                        <a:rPr lang="fr-FR" sz="1400" b="0" dirty="0">
                          <a:solidFill>
                            <a:schemeClr val="tx1"/>
                          </a:solidFill>
                          <a:effectLst/>
                        </a:rPr>
                        <a:t> </a:t>
                      </a:r>
                      <a:r>
                        <a:rPr lang="fr-FR" sz="1400" b="0" dirty="0" err="1">
                          <a:solidFill>
                            <a:schemeClr val="tx1"/>
                          </a:solidFill>
                          <a:effectLst/>
                        </a:rPr>
                        <a:t>parametric</a:t>
                      </a:r>
                      <a:r>
                        <a:rPr lang="fr-FR" sz="1400" b="0" dirty="0">
                          <a:solidFill>
                            <a:schemeClr val="tx1"/>
                          </a:solidFill>
                          <a:effectLst/>
                        </a:rPr>
                        <a:t> (</a:t>
                      </a:r>
                      <a:r>
                        <a:rPr lang="fr-FR" sz="1400" b="0" dirty="0" err="1">
                          <a:solidFill>
                            <a:schemeClr val="tx1"/>
                          </a:solidFill>
                          <a:effectLst/>
                        </a:rPr>
                        <a:t>based</a:t>
                      </a:r>
                      <a:r>
                        <a:rPr lang="fr-FR" sz="1400" b="0" dirty="0">
                          <a:solidFill>
                            <a:schemeClr val="tx1"/>
                          </a:solidFill>
                          <a:effectLst/>
                        </a:rPr>
                        <a:t> on an index) or </a:t>
                      </a:r>
                      <a:r>
                        <a:rPr lang="fr-FR" sz="1400" b="0" dirty="0" err="1">
                          <a:solidFill>
                            <a:schemeClr val="tx1"/>
                          </a:solidFill>
                          <a:effectLst/>
                        </a:rPr>
                        <a:t>indemnity</a:t>
                      </a:r>
                      <a:r>
                        <a:rPr lang="fr-FR" sz="1400" b="0" dirty="0">
                          <a:solidFill>
                            <a:schemeClr val="tx1"/>
                          </a:solidFill>
                          <a:effectLst/>
                        </a:rPr>
                        <a:t> (</a:t>
                      </a:r>
                      <a:r>
                        <a:rPr lang="fr-FR" sz="1400" b="0" dirty="0" err="1">
                          <a:solidFill>
                            <a:schemeClr val="tx1"/>
                          </a:solidFill>
                          <a:effectLst/>
                        </a:rPr>
                        <a:t>based</a:t>
                      </a:r>
                      <a:r>
                        <a:rPr lang="fr-FR" sz="1400" b="0" dirty="0">
                          <a:solidFill>
                            <a:schemeClr val="tx1"/>
                          </a:solidFill>
                          <a:effectLst/>
                        </a:rPr>
                        <a:t> on </a:t>
                      </a:r>
                      <a:r>
                        <a:rPr lang="fr-FR" sz="1400" b="0" dirty="0" err="1">
                          <a:solidFill>
                            <a:schemeClr val="tx1"/>
                          </a:solidFill>
                          <a:effectLst/>
                        </a:rPr>
                        <a:t>actual</a:t>
                      </a:r>
                      <a:r>
                        <a:rPr lang="fr-FR" sz="1400" b="0" dirty="0">
                          <a:solidFill>
                            <a:schemeClr val="tx1"/>
                          </a:solidFill>
                          <a:effectLst/>
                        </a:rPr>
                        <a:t> </a:t>
                      </a:r>
                      <a:r>
                        <a:rPr lang="fr-FR" sz="1400" b="0" dirty="0" err="1">
                          <a:solidFill>
                            <a:schemeClr val="tx1"/>
                          </a:solidFill>
                          <a:effectLst/>
                        </a:rPr>
                        <a:t>loss</a:t>
                      </a:r>
                      <a:r>
                        <a:rPr lang="fr-FR" sz="1400" b="0" dirty="0">
                          <a:solidFill>
                            <a:schemeClr val="tx1"/>
                          </a:solidFill>
                          <a:effectLst/>
                        </a:rPr>
                        <a:t>) </a:t>
                      </a:r>
                    </a:p>
                    <a:p>
                      <a:pPr>
                        <a:lnSpc>
                          <a:spcPct val="107000"/>
                        </a:lnSpc>
                        <a:spcAft>
                          <a:spcPts val="0"/>
                        </a:spcAft>
                      </a:pPr>
                      <a:endParaRPr lang="fr-FR" sz="600" dirty="0">
                        <a:solidFill>
                          <a:schemeClr val="tx1"/>
                        </a:solidFill>
                        <a:effectLst/>
                      </a:endParaRPr>
                    </a:p>
                    <a:p>
                      <a:pPr>
                        <a:lnSpc>
                          <a:spcPct val="107000"/>
                        </a:lnSpc>
                        <a:spcAft>
                          <a:spcPts val="0"/>
                        </a:spcAft>
                      </a:pPr>
                      <a:r>
                        <a:rPr lang="fr-FR" sz="1400" b="1" u="sng" kern="1200" dirty="0">
                          <a:solidFill>
                            <a:schemeClr val="tx1"/>
                          </a:solidFill>
                          <a:effectLst/>
                          <a:latin typeface="+mn-lt"/>
                          <a:ea typeface="+mn-ea"/>
                          <a:cs typeface="+mn-cs"/>
                        </a:rPr>
                        <a:t>Public asset </a:t>
                      </a:r>
                      <a:r>
                        <a:rPr lang="fr-FR" sz="1400" b="1" u="sng" kern="1200" dirty="0" err="1">
                          <a:solidFill>
                            <a:schemeClr val="tx1"/>
                          </a:solidFill>
                          <a:effectLst/>
                          <a:latin typeface="+mn-lt"/>
                          <a:ea typeface="+mn-ea"/>
                          <a:cs typeface="+mn-cs"/>
                        </a:rPr>
                        <a:t>insurance</a:t>
                      </a:r>
                      <a:r>
                        <a:rPr lang="fr-FR" sz="1400" b="1" u="sng" kern="1200" dirty="0">
                          <a:solidFill>
                            <a:schemeClr val="tx1"/>
                          </a:solidFill>
                          <a:effectLst/>
                          <a:latin typeface="+mn-lt"/>
                          <a:ea typeface="+mn-ea"/>
                          <a:cs typeface="+mn-cs"/>
                        </a:rPr>
                        <a:t>: </a:t>
                      </a:r>
                    </a:p>
                    <a:p>
                      <a:pPr>
                        <a:lnSpc>
                          <a:spcPct val="107000"/>
                        </a:lnSpc>
                        <a:spcAft>
                          <a:spcPts val="0"/>
                        </a:spcAft>
                      </a:pPr>
                      <a:r>
                        <a:rPr lang="fr-FR" sz="1400" b="0" dirty="0" err="1">
                          <a:solidFill>
                            <a:schemeClr val="tx1"/>
                          </a:solidFill>
                          <a:effectLst/>
                        </a:rPr>
                        <a:t>indemnity</a:t>
                      </a:r>
                      <a:r>
                        <a:rPr lang="fr-FR" sz="1400" b="0" dirty="0">
                          <a:solidFill>
                            <a:schemeClr val="tx1"/>
                          </a:solidFill>
                          <a:effectLst/>
                        </a:rPr>
                        <a:t> </a:t>
                      </a:r>
                      <a:r>
                        <a:rPr lang="fr-FR" sz="1400" b="0" dirty="0" err="1">
                          <a:solidFill>
                            <a:schemeClr val="tx1"/>
                          </a:solidFill>
                          <a:effectLst/>
                        </a:rPr>
                        <a:t>insurance</a:t>
                      </a:r>
                      <a:r>
                        <a:rPr lang="fr-FR" sz="1400" b="0" dirty="0">
                          <a:solidFill>
                            <a:schemeClr val="tx1"/>
                          </a:solidFill>
                          <a:effectLst/>
                        </a:rPr>
                        <a:t> for key public assets (bridges, </a:t>
                      </a:r>
                      <a:r>
                        <a:rPr lang="fr-FR" sz="1400" b="0" dirty="0" err="1">
                          <a:solidFill>
                            <a:schemeClr val="tx1"/>
                          </a:solidFill>
                          <a:effectLst/>
                        </a:rPr>
                        <a:t>roads</a:t>
                      </a:r>
                      <a:r>
                        <a:rPr lang="fr-FR" sz="1400" b="0" dirty="0">
                          <a:solidFill>
                            <a:schemeClr val="tx1"/>
                          </a:solidFill>
                          <a:effectLst/>
                        </a:rPr>
                        <a:t>, power plants</a:t>
                      </a:r>
                      <a:endParaRPr lang="fr-FR" sz="1400" b="0" dirty="0">
                        <a:solidFill>
                          <a:schemeClr val="tx1"/>
                        </a:solidFill>
                        <a:effectLst/>
                        <a:latin typeface="Calibri" panose="020F0502020204030204" pitchFamily="34" charset="0"/>
                        <a:ea typeface="+mn-ea"/>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310705"/>
                  </a:ext>
                </a:extLst>
              </a:tr>
              <a:tr h="1916075">
                <a:tc>
                  <a:txBody>
                    <a:bodyPr/>
                    <a:lstStyle/>
                    <a:p>
                      <a:pPr>
                        <a:lnSpc>
                          <a:spcPct val="107000"/>
                        </a:lnSpc>
                        <a:spcAft>
                          <a:spcPts val="0"/>
                        </a:spcAft>
                      </a:pPr>
                      <a:r>
                        <a:rPr lang="fr-FR" sz="1600" u="sng" dirty="0">
                          <a:solidFill>
                            <a:schemeClr val="accent3"/>
                          </a:solidFill>
                          <a:effectLst/>
                        </a:rPr>
                        <a:t>KEY PROVIDERS : </a:t>
                      </a:r>
                    </a:p>
                    <a:p>
                      <a:pPr>
                        <a:lnSpc>
                          <a:spcPct val="107000"/>
                        </a:lnSpc>
                        <a:spcAft>
                          <a:spcPts val="0"/>
                        </a:spcAft>
                      </a:pPr>
                      <a:r>
                        <a:rPr lang="fr-FR" sz="1400" dirty="0">
                          <a:solidFill>
                            <a:schemeClr val="tx1"/>
                          </a:solidFill>
                          <a:effectLst/>
                        </a:rPr>
                        <a:t>Domestic </a:t>
                      </a:r>
                      <a:r>
                        <a:rPr lang="fr-FR" sz="1400" dirty="0" err="1">
                          <a:solidFill>
                            <a:schemeClr val="tx1"/>
                          </a:solidFill>
                          <a:effectLst/>
                        </a:rPr>
                        <a:t>insurance</a:t>
                      </a:r>
                      <a:r>
                        <a:rPr lang="fr-FR" sz="1400" dirty="0">
                          <a:solidFill>
                            <a:schemeClr val="tx1"/>
                          </a:solidFill>
                          <a:effectLst/>
                        </a:rPr>
                        <a:t> </a:t>
                      </a:r>
                      <a:r>
                        <a:rPr lang="fr-FR" sz="1400" dirty="0" err="1">
                          <a:solidFill>
                            <a:schemeClr val="tx1"/>
                          </a:solidFill>
                          <a:effectLst/>
                        </a:rPr>
                        <a:t>companies</a:t>
                      </a:r>
                      <a:r>
                        <a:rPr lang="fr-FR" sz="1400" dirty="0">
                          <a:solidFill>
                            <a:schemeClr val="tx1"/>
                          </a:solidFill>
                          <a:effectLst/>
                        </a:rPr>
                        <a:t>, </a:t>
                      </a:r>
                    </a:p>
                    <a:p>
                      <a:pPr>
                        <a:lnSpc>
                          <a:spcPct val="107000"/>
                        </a:lnSpc>
                        <a:spcAft>
                          <a:spcPts val="0"/>
                        </a:spcAft>
                      </a:pPr>
                      <a:r>
                        <a:rPr lang="fr-FR" sz="1400" dirty="0">
                          <a:solidFill>
                            <a:schemeClr val="tx1"/>
                          </a:solidFill>
                          <a:effectLst/>
                        </a:rPr>
                        <a:t>International </a:t>
                      </a:r>
                      <a:r>
                        <a:rPr lang="fr-FR" sz="1400" dirty="0" err="1">
                          <a:solidFill>
                            <a:schemeClr val="tx1"/>
                          </a:solidFill>
                          <a:effectLst/>
                        </a:rPr>
                        <a:t>reinsurance</a:t>
                      </a:r>
                      <a:r>
                        <a:rPr lang="fr-FR" sz="1400" dirty="0">
                          <a:solidFill>
                            <a:schemeClr val="tx1"/>
                          </a:solidFill>
                          <a:effectLst/>
                        </a:rPr>
                        <a:t> </a:t>
                      </a:r>
                      <a:r>
                        <a:rPr lang="fr-FR" sz="1400" dirty="0" err="1">
                          <a:solidFill>
                            <a:schemeClr val="tx1"/>
                          </a:solidFill>
                          <a:effectLst/>
                        </a:rPr>
                        <a:t>companies</a:t>
                      </a:r>
                      <a:r>
                        <a:rPr lang="fr-FR" sz="1400" dirty="0">
                          <a:solidFill>
                            <a:schemeClr val="tx1"/>
                          </a:solidFill>
                          <a:effectLst/>
                        </a:rPr>
                        <a:t>, </a:t>
                      </a:r>
                    </a:p>
                    <a:p>
                      <a:pPr>
                        <a:lnSpc>
                          <a:spcPct val="107000"/>
                        </a:lnSpc>
                        <a:spcAft>
                          <a:spcPts val="0"/>
                        </a:spcAft>
                      </a:pPr>
                      <a:r>
                        <a:rPr lang="fr-FR" sz="1400" dirty="0">
                          <a:solidFill>
                            <a:schemeClr val="tx1"/>
                          </a:solidFill>
                          <a:effectLst/>
                        </a:rPr>
                        <a:t>Sovereign Risk Pools:</a:t>
                      </a:r>
                      <a:r>
                        <a:rPr lang="fr-FR" sz="1400" b="0" dirty="0">
                          <a:solidFill>
                            <a:schemeClr val="tx1"/>
                          </a:solidFill>
                          <a:effectLst/>
                        </a:rPr>
                        <a:t> Countries can pool </a:t>
                      </a:r>
                      <a:r>
                        <a:rPr lang="fr-FR" sz="1400" b="0" dirty="0" err="1">
                          <a:solidFill>
                            <a:schemeClr val="tx1"/>
                          </a:solidFill>
                          <a:effectLst/>
                        </a:rPr>
                        <a:t>risks</a:t>
                      </a:r>
                      <a:r>
                        <a:rPr lang="fr-FR" sz="1400" b="0" dirty="0">
                          <a:solidFill>
                            <a:schemeClr val="tx1"/>
                          </a:solidFill>
                          <a:effectLst/>
                        </a:rPr>
                        <a:t> in a </a:t>
                      </a:r>
                      <a:r>
                        <a:rPr lang="fr-FR" sz="1400" b="0" dirty="0" err="1">
                          <a:solidFill>
                            <a:schemeClr val="tx1"/>
                          </a:solidFill>
                          <a:effectLst/>
                        </a:rPr>
                        <a:t>diversified</a:t>
                      </a:r>
                      <a:r>
                        <a:rPr lang="fr-FR" sz="1400" b="0" dirty="0">
                          <a:solidFill>
                            <a:schemeClr val="tx1"/>
                          </a:solidFill>
                          <a:effectLst/>
                        </a:rPr>
                        <a:t> portfolio, </a:t>
                      </a:r>
                      <a:r>
                        <a:rPr lang="fr-FR" sz="1400" b="0" dirty="0" err="1">
                          <a:solidFill>
                            <a:schemeClr val="tx1"/>
                          </a:solidFill>
                          <a:effectLst/>
                        </a:rPr>
                        <a:t>retain</a:t>
                      </a:r>
                      <a:r>
                        <a:rPr lang="fr-FR" sz="1400" b="0" dirty="0">
                          <a:solidFill>
                            <a:schemeClr val="tx1"/>
                          </a:solidFill>
                          <a:effectLst/>
                        </a:rPr>
                        <a:t> </a:t>
                      </a:r>
                      <a:r>
                        <a:rPr lang="fr-FR" sz="1400" b="0" dirty="0" err="1">
                          <a:solidFill>
                            <a:schemeClr val="tx1"/>
                          </a:solidFill>
                          <a:effectLst/>
                        </a:rPr>
                        <a:t>some</a:t>
                      </a:r>
                      <a:r>
                        <a:rPr lang="fr-FR" sz="1400" b="0" dirty="0">
                          <a:solidFill>
                            <a:schemeClr val="tx1"/>
                          </a:solidFill>
                          <a:effectLst/>
                        </a:rPr>
                        <a:t> of the </a:t>
                      </a:r>
                      <a:r>
                        <a:rPr lang="fr-FR" sz="1400" b="0" dirty="0" err="1">
                          <a:solidFill>
                            <a:schemeClr val="tx1"/>
                          </a:solidFill>
                          <a:effectLst/>
                        </a:rPr>
                        <a:t>risk</a:t>
                      </a:r>
                      <a:r>
                        <a:rPr lang="fr-FR" sz="1400" b="0" dirty="0">
                          <a:solidFill>
                            <a:schemeClr val="tx1"/>
                          </a:solidFill>
                          <a:effectLst/>
                        </a:rPr>
                        <a:t> </a:t>
                      </a:r>
                      <a:r>
                        <a:rPr lang="fr-FR" sz="1400" b="0" dirty="0" err="1">
                          <a:solidFill>
                            <a:schemeClr val="tx1"/>
                          </a:solidFill>
                          <a:effectLst/>
                        </a:rPr>
                        <a:t>through</a:t>
                      </a:r>
                      <a:r>
                        <a:rPr lang="fr-FR" sz="1400" b="0" dirty="0">
                          <a:solidFill>
                            <a:schemeClr val="tx1"/>
                          </a:solidFill>
                          <a:effectLst/>
                        </a:rPr>
                        <a:t> joint </a:t>
                      </a:r>
                      <a:r>
                        <a:rPr lang="fr-FR" sz="1400" b="0" dirty="0" err="1">
                          <a:solidFill>
                            <a:schemeClr val="tx1"/>
                          </a:solidFill>
                          <a:effectLst/>
                        </a:rPr>
                        <a:t>reserves</a:t>
                      </a:r>
                      <a:r>
                        <a:rPr lang="fr-FR" sz="1400" b="0" dirty="0">
                          <a:solidFill>
                            <a:schemeClr val="tx1"/>
                          </a:solidFill>
                          <a:effectLst/>
                        </a:rPr>
                        <a:t> and capital, and </a:t>
                      </a:r>
                      <a:r>
                        <a:rPr lang="fr-FR" sz="1400" b="0" dirty="0" err="1">
                          <a:solidFill>
                            <a:schemeClr val="tx1"/>
                          </a:solidFill>
                          <a:effectLst/>
                        </a:rPr>
                        <a:t>transfer</a:t>
                      </a:r>
                      <a:r>
                        <a:rPr lang="fr-FR" sz="1400" b="0" dirty="0">
                          <a:solidFill>
                            <a:schemeClr val="tx1"/>
                          </a:solidFill>
                          <a:effectLst/>
                        </a:rPr>
                        <a:t> </a:t>
                      </a:r>
                      <a:r>
                        <a:rPr lang="fr-FR" sz="1400" b="0" dirty="0" err="1">
                          <a:solidFill>
                            <a:schemeClr val="tx1"/>
                          </a:solidFill>
                          <a:effectLst/>
                        </a:rPr>
                        <a:t>excess</a:t>
                      </a:r>
                      <a:r>
                        <a:rPr lang="fr-FR" sz="1400" b="0" dirty="0">
                          <a:solidFill>
                            <a:schemeClr val="tx1"/>
                          </a:solidFill>
                          <a:effectLst/>
                        </a:rPr>
                        <a:t> </a:t>
                      </a:r>
                      <a:r>
                        <a:rPr lang="fr-FR" sz="1400" b="0" dirty="0" err="1">
                          <a:solidFill>
                            <a:schemeClr val="tx1"/>
                          </a:solidFill>
                          <a:effectLst/>
                        </a:rPr>
                        <a:t>risk</a:t>
                      </a:r>
                      <a:r>
                        <a:rPr lang="fr-FR" sz="1400" b="0" dirty="0">
                          <a:solidFill>
                            <a:schemeClr val="tx1"/>
                          </a:solidFill>
                          <a:effectLst/>
                        </a:rPr>
                        <a:t> to the </a:t>
                      </a:r>
                      <a:r>
                        <a:rPr lang="fr-FR" sz="1400" b="0" dirty="0" err="1">
                          <a:solidFill>
                            <a:schemeClr val="tx1"/>
                          </a:solidFill>
                          <a:effectLst/>
                        </a:rPr>
                        <a:t>reinsurance</a:t>
                      </a:r>
                      <a:r>
                        <a:rPr lang="fr-FR" sz="1400" b="0" dirty="0">
                          <a:solidFill>
                            <a:schemeClr val="tx1"/>
                          </a:solidFill>
                          <a:effectLst/>
                        </a:rPr>
                        <a:t> and capital </a:t>
                      </a:r>
                      <a:r>
                        <a:rPr lang="fr-FR" sz="1400" b="0" dirty="0" err="1">
                          <a:solidFill>
                            <a:schemeClr val="tx1"/>
                          </a:solidFill>
                          <a:effectLst/>
                        </a:rPr>
                        <a:t>market</a:t>
                      </a:r>
                      <a:endParaRPr lang="fr-F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7000"/>
                        </a:lnSpc>
                        <a:spcAft>
                          <a:spcPts val="0"/>
                        </a:spcAft>
                      </a:pPr>
                      <a:r>
                        <a:rPr lang="fr-FR" sz="1600" b="1" u="sng" dirty="0">
                          <a:solidFill>
                            <a:schemeClr val="accent3"/>
                          </a:solidFill>
                          <a:effectLst/>
                          <a:latin typeface="+mn-lt"/>
                        </a:rPr>
                        <a:t>BEST SUITED: </a:t>
                      </a:r>
                    </a:p>
                    <a:p>
                      <a:pPr>
                        <a:lnSpc>
                          <a:spcPct val="107000"/>
                        </a:lnSpc>
                        <a:spcAft>
                          <a:spcPts val="0"/>
                        </a:spcAft>
                      </a:pPr>
                      <a:r>
                        <a:rPr lang="fr-FR" sz="1400" b="1" dirty="0">
                          <a:solidFill>
                            <a:schemeClr val="tx1"/>
                          </a:solidFill>
                          <a:effectLst/>
                        </a:rPr>
                        <a:t>High-</a:t>
                      </a:r>
                      <a:r>
                        <a:rPr lang="fr-FR" sz="1400" b="1" dirty="0" err="1">
                          <a:solidFill>
                            <a:schemeClr val="tx1"/>
                          </a:solidFill>
                          <a:effectLst/>
                        </a:rPr>
                        <a:t>risk</a:t>
                      </a:r>
                      <a:r>
                        <a:rPr lang="fr-FR" sz="1400" b="1" dirty="0">
                          <a:solidFill>
                            <a:schemeClr val="tx1"/>
                          </a:solidFill>
                          <a:effectLst/>
                        </a:rPr>
                        <a:t> layer </a:t>
                      </a:r>
                    </a:p>
                    <a:p>
                      <a:pPr>
                        <a:lnSpc>
                          <a:spcPct val="107000"/>
                        </a:lnSpc>
                        <a:spcAft>
                          <a:spcPts val="0"/>
                        </a:spcAft>
                      </a:pPr>
                      <a:r>
                        <a:rPr lang="fr-FR" sz="1400" dirty="0">
                          <a:solidFill>
                            <a:schemeClr val="tx1"/>
                          </a:solidFill>
                          <a:effectLst/>
                        </a:rPr>
                        <a:t>In the case of the </a:t>
                      </a:r>
                      <a:r>
                        <a:rPr lang="fr-FR" sz="1400" dirty="0" err="1">
                          <a:solidFill>
                            <a:schemeClr val="tx1"/>
                          </a:solidFill>
                          <a:effectLst/>
                        </a:rPr>
                        <a:t>lower-risk</a:t>
                      </a:r>
                      <a:r>
                        <a:rPr lang="fr-FR" sz="1400" dirty="0">
                          <a:solidFill>
                            <a:schemeClr val="tx1"/>
                          </a:solidFill>
                          <a:effectLst/>
                        </a:rPr>
                        <a:t> layer, </a:t>
                      </a:r>
                      <a:r>
                        <a:rPr lang="fr-FR" sz="1400" dirty="0" err="1">
                          <a:solidFill>
                            <a:schemeClr val="tx1"/>
                          </a:solidFill>
                          <a:effectLst/>
                        </a:rPr>
                        <a:t>where</a:t>
                      </a:r>
                      <a:r>
                        <a:rPr lang="fr-FR" sz="1400" dirty="0">
                          <a:solidFill>
                            <a:schemeClr val="tx1"/>
                          </a:solidFill>
                          <a:effectLst/>
                        </a:rPr>
                        <a:t> </a:t>
                      </a:r>
                      <a:r>
                        <a:rPr lang="fr-FR" sz="1400" dirty="0" err="1">
                          <a:solidFill>
                            <a:schemeClr val="tx1"/>
                          </a:solidFill>
                          <a:effectLst/>
                        </a:rPr>
                        <a:t>costs</a:t>
                      </a:r>
                      <a:r>
                        <a:rPr lang="fr-FR" sz="1400" dirty="0">
                          <a:solidFill>
                            <a:schemeClr val="tx1"/>
                          </a:solidFill>
                          <a:effectLst/>
                        </a:rPr>
                        <a:t> are </a:t>
                      </a:r>
                      <a:r>
                        <a:rPr lang="fr-FR" sz="1400" dirty="0" err="1">
                          <a:solidFill>
                            <a:schemeClr val="tx1"/>
                          </a:solidFill>
                          <a:effectLst/>
                        </a:rPr>
                        <a:t>smaller</a:t>
                      </a:r>
                      <a:r>
                        <a:rPr lang="fr-FR" sz="1400" dirty="0">
                          <a:solidFill>
                            <a:schemeClr val="tx1"/>
                          </a:solidFill>
                          <a:effectLst/>
                        </a:rPr>
                        <a:t> and more </a:t>
                      </a:r>
                      <a:r>
                        <a:rPr lang="fr-FR" sz="1400" dirty="0" err="1">
                          <a:solidFill>
                            <a:schemeClr val="tx1"/>
                          </a:solidFill>
                          <a:effectLst/>
                        </a:rPr>
                        <a:t>frequent</a:t>
                      </a:r>
                      <a:r>
                        <a:rPr lang="fr-FR" sz="1400" dirty="0">
                          <a:solidFill>
                            <a:schemeClr val="tx1"/>
                          </a:solidFill>
                          <a:effectLst/>
                        </a:rPr>
                        <a:t>, </a:t>
                      </a:r>
                      <a:r>
                        <a:rPr lang="fr-FR" sz="1400" dirty="0" err="1">
                          <a:solidFill>
                            <a:schemeClr val="tx1"/>
                          </a:solidFill>
                          <a:effectLst/>
                        </a:rPr>
                        <a:t>it</a:t>
                      </a:r>
                      <a:r>
                        <a:rPr lang="fr-FR" sz="1400" dirty="0">
                          <a:solidFill>
                            <a:schemeClr val="tx1"/>
                          </a:solidFill>
                          <a:effectLst/>
                        </a:rPr>
                        <a:t> </a:t>
                      </a:r>
                      <a:r>
                        <a:rPr lang="fr-FR" sz="1400" dirty="0" err="1">
                          <a:solidFill>
                            <a:schemeClr val="tx1"/>
                          </a:solidFill>
                          <a:effectLst/>
                        </a:rPr>
                        <a:t>is</a:t>
                      </a:r>
                      <a:r>
                        <a:rPr lang="fr-FR" sz="1400" dirty="0">
                          <a:solidFill>
                            <a:schemeClr val="tx1"/>
                          </a:solidFill>
                          <a:effectLst/>
                        </a:rPr>
                        <a:t> inefficient to </a:t>
                      </a:r>
                      <a:r>
                        <a:rPr lang="fr-FR" sz="1400" dirty="0" err="1">
                          <a:solidFill>
                            <a:schemeClr val="tx1"/>
                          </a:solidFill>
                          <a:effectLst/>
                        </a:rPr>
                        <a:t>pay</a:t>
                      </a:r>
                      <a:r>
                        <a:rPr lang="fr-FR" sz="1400" dirty="0">
                          <a:solidFill>
                            <a:schemeClr val="tx1"/>
                          </a:solidFill>
                          <a:effectLst/>
                        </a:rPr>
                        <a:t> an </a:t>
                      </a:r>
                      <a:r>
                        <a:rPr lang="fr-FR" sz="1400" dirty="0" err="1">
                          <a:solidFill>
                            <a:schemeClr val="tx1"/>
                          </a:solidFill>
                          <a:effectLst/>
                        </a:rPr>
                        <a:t>additional</a:t>
                      </a:r>
                      <a:r>
                        <a:rPr lang="fr-FR" sz="1400" dirty="0">
                          <a:solidFill>
                            <a:schemeClr val="tx1"/>
                          </a:solidFill>
                          <a:effectLst/>
                        </a:rPr>
                        <a:t> premium to cover </a:t>
                      </a:r>
                      <a:r>
                        <a:rPr lang="fr-FR" sz="1400" dirty="0" err="1">
                          <a:solidFill>
                            <a:schemeClr val="tx1"/>
                          </a:solidFill>
                          <a:effectLst/>
                        </a:rPr>
                        <a:t>these</a:t>
                      </a:r>
                      <a:r>
                        <a:rPr lang="fr-FR" sz="1400" dirty="0">
                          <a:solidFill>
                            <a:schemeClr val="tx1"/>
                          </a:solidFill>
                          <a:effectLst/>
                        </a:rPr>
                        <a:t> </a:t>
                      </a:r>
                      <a:r>
                        <a:rPr lang="fr-FR" sz="1400" dirty="0" err="1">
                          <a:solidFill>
                            <a:schemeClr val="tx1"/>
                          </a:solidFill>
                          <a:effectLst/>
                        </a:rPr>
                        <a:t>costs</a:t>
                      </a:r>
                      <a:r>
                        <a:rPr lang="fr-FR" sz="1400" dirty="0">
                          <a:solidFill>
                            <a:schemeClr val="tx1"/>
                          </a:solidFill>
                          <a:effectLst/>
                        </a:rPr>
                        <a:t>. </a:t>
                      </a:r>
                      <a:endPar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3855192"/>
                  </a:ext>
                </a:extLst>
              </a:tr>
            </a:tbl>
          </a:graphicData>
        </a:graphic>
      </p:graphicFrame>
      <p:sp>
        <p:nvSpPr>
          <p:cNvPr id="5" name="Content Placeholder 4">
            <a:extLst>
              <a:ext uri="{FF2B5EF4-FFF2-40B4-BE49-F238E27FC236}">
                <a16:creationId xmlns:a16="http://schemas.microsoft.com/office/drawing/2014/main" id="{65F6882B-D205-A13E-0C2C-5BA1B85B166C}"/>
              </a:ext>
            </a:extLst>
          </p:cNvPr>
          <p:cNvSpPr txBox="1">
            <a:spLocks/>
          </p:cNvSpPr>
          <p:nvPr/>
        </p:nvSpPr>
        <p:spPr bwMode="auto">
          <a:xfrm>
            <a:off x="1105487" y="896088"/>
            <a:ext cx="10515600" cy="30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ctr" anchorCtr="0" compatLnSpc="1">
            <a:prstTxWarp prst="textNoShape">
              <a:avLst/>
            </a:prstTxWarp>
          </a:bodyPr>
          <a:lstStyle>
            <a:lvl1pPr marL="0" indent="0" algn="l" rtl="0" eaLnBrk="1" fontAlgn="base" hangingPunct="1">
              <a:lnSpc>
                <a:spcPct val="90000"/>
              </a:lnSpc>
              <a:spcBef>
                <a:spcPts val="1000"/>
              </a:spcBef>
              <a:spcAft>
                <a:spcPct val="0"/>
              </a:spcAft>
              <a:buClr>
                <a:srgbClr val="005FAA"/>
              </a:buClr>
              <a:buFont typeface="Arial" panose="020B0604020202020204" pitchFamily="34" charset="0"/>
              <a:buNone/>
              <a:defRPr sz="2800" b="1" kern="1200">
                <a:solidFill>
                  <a:schemeClr val="accent3"/>
                </a:solidFill>
                <a:latin typeface="Proxima Nova Rg" panose="02000506030000020004" pitchFamily="2" charset="77"/>
                <a:ea typeface="+mn-ea"/>
                <a:cs typeface="+mn-cs"/>
              </a:defRPr>
            </a:lvl1pPr>
            <a:lvl2pPr marL="6858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600" kern="1200">
                <a:solidFill>
                  <a:srgbClr val="262626"/>
                </a:solidFill>
                <a:latin typeface="+mn-lt"/>
                <a:ea typeface="+mn-ea"/>
                <a:cs typeface="+mn-cs"/>
              </a:defRPr>
            </a:lvl2pPr>
            <a:lvl3pPr marL="11430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3pPr>
            <a:lvl4pPr marL="1600200" indent="-22860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4pPr>
            <a:lvl5pPr marL="2114550" indent="-285750" algn="l" rtl="0" eaLnBrk="1" fontAlgn="base" hangingPunct="1">
              <a:lnSpc>
                <a:spcPct val="90000"/>
              </a:lnSpc>
              <a:spcBef>
                <a:spcPts val="500"/>
              </a:spcBef>
              <a:spcAft>
                <a:spcPct val="0"/>
              </a:spcAft>
              <a:buClr>
                <a:srgbClr val="262626"/>
              </a:buClr>
              <a:buFont typeface="Arial" panose="020B0604020202020204" pitchFamily="34" charset="0"/>
              <a:buChar char="•"/>
              <a:defRPr sz="1400" kern="1200">
                <a:solidFill>
                  <a:srgbClr val="2626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Risk Transfer</a:t>
            </a:r>
            <a:endParaRPr lang="en-GB" dirty="0"/>
          </a:p>
        </p:txBody>
      </p:sp>
    </p:spTree>
    <p:extLst>
      <p:ext uri="{BB962C8B-B14F-4D97-AF65-F5344CB8AC3E}">
        <p14:creationId xmlns:p14="http://schemas.microsoft.com/office/powerpoint/2010/main" val="2564665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22347-F6E0-1D0D-8731-C80578B17D23}"/>
              </a:ext>
            </a:extLst>
          </p:cNvPr>
          <p:cNvSpPr>
            <a:spLocks noGrp="1"/>
          </p:cNvSpPr>
          <p:nvPr>
            <p:ph type="title"/>
          </p:nvPr>
        </p:nvSpPr>
        <p:spPr/>
        <p:txBody>
          <a:bodyPr/>
          <a:lstStyle/>
          <a:p>
            <a:r>
              <a:rPr lang="en-US" dirty="0"/>
              <a:t>Innovative Finance Instruments</a:t>
            </a:r>
            <a:endParaRPr lang="en-GB" dirty="0"/>
          </a:p>
        </p:txBody>
      </p:sp>
      <p:graphicFrame>
        <p:nvGraphicFramePr>
          <p:cNvPr id="4" name="Content Placeholder 3">
            <a:extLst>
              <a:ext uri="{FF2B5EF4-FFF2-40B4-BE49-F238E27FC236}">
                <a16:creationId xmlns:a16="http://schemas.microsoft.com/office/drawing/2014/main" id="{5EE504ED-7086-A8FF-8165-7780E158FD2F}"/>
              </a:ext>
            </a:extLst>
          </p:cNvPr>
          <p:cNvGraphicFramePr>
            <a:graphicFrameLocks noGrp="1"/>
          </p:cNvGraphicFramePr>
          <p:nvPr>
            <p:ph sz="quarter" idx="12"/>
            <p:extLst>
              <p:ext uri="{D42A27DB-BD31-4B8C-83A1-F6EECF244321}">
                <p14:modId xmlns:p14="http://schemas.microsoft.com/office/powerpoint/2010/main" val="336309398"/>
              </p:ext>
            </p:extLst>
          </p:nvPr>
        </p:nvGraphicFramePr>
        <p:xfrm>
          <a:off x="1105487" y="993926"/>
          <a:ext cx="10875966" cy="5730431"/>
        </p:xfrm>
        <a:graphic>
          <a:graphicData uri="http://schemas.openxmlformats.org/drawingml/2006/table">
            <a:tbl>
              <a:tblPr firstRow="1" firstCol="1" bandRow="1">
                <a:tableStyleId>{5C22544A-7EE6-4342-B048-85BDC9FD1C3A}</a:tableStyleId>
              </a:tblPr>
              <a:tblGrid>
                <a:gridCol w="4379283">
                  <a:extLst>
                    <a:ext uri="{9D8B030D-6E8A-4147-A177-3AD203B41FA5}">
                      <a16:colId xmlns:a16="http://schemas.microsoft.com/office/drawing/2014/main" val="2972869051"/>
                    </a:ext>
                  </a:extLst>
                </a:gridCol>
                <a:gridCol w="6496683">
                  <a:extLst>
                    <a:ext uri="{9D8B030D-6E8A-4147-A177-3AD203B41FA5}">
                      <a16:colId xmlns:a16="http://schemas.microsoft.com/office/drawing/2014/main" val="2051029540"/>
                    </a:ext>
                  </a:extLst>
                </a:gridCol>
              </a:tblGrid>
              <a:tr h="2498715">
                <a:tc gridSpan="2">
                  <a:txBody>
                    <a:bodyPr/>
                    <a:lstStyle/>
                    <a:p>
                      <a:pPr algn="l">
                        <a:lnSpc>
                          <a:spcPct val="107000"/>
                        </a:lnSpc>
                        <a:spcAft>
                          <a:spcPts val="0"/>
                        </a:spcAft>
                      </a:pPr>
                      <a:r>
                        <a:rPr lang="en-US" sz="1800" u="sng" dirty="0">
                          <a:solidFill>
                            <a:schemeClr val="accent3"/>
                          </a:solidFill>
                        </a:rPr>
                        <a:t>4,1, </a:t>
                      </a:r>
                      <a:r>
                        <a:rPr lang="en-US" sz="1800" u="sng" dirty="0" err="1">
                          <a:solidFill>
                            <a:schemeClr val="accent3"/>
                          </a:solidFill>
                        </a:rPr>
                        <a:t>Forcast</a:t>
                      </a:r>
                      <a:r>
                        <a:rPr lang="en-US" sz="1800" u="sng" dirty="0">
                          <a:solidFill>
                            <a:schemeClr val="accent3"/>
                          </a:solidFill>
                        </a:rPr>
                        <a:t> Based Financing : </a:t>
                      </a:r>
                    </a:p>
                    <a:p>
                      <a:pPr>
                        <a:lnSpc>
                          <a:spcPct val="107000"/>
                        </a:lnSpc>
                        <a:spcAft>
                          <a:spcPts val="0"/>
                        </a:spcAft>
                      </a:pPr>
                      <a:endParaRPr lang="fr-FR" sz="12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0" i="0" kern="1200" dirty="0">
                          <a:solidFill>
                            <a:schemeClr val="accent3"/>
                          </a:solidFill>
                          <a:effectLst/>
                          <a:latin typeface="+mn-lt"/>
                          <a:ea typeface="+mn-ea"/>
                          <a:cs typeface="+mn-cs"/>
                        </a:rPr>
                        <a:t>A system to fill gaps in the humanitarian system by using in-depth weather forecast information to anticipate possible impacts in risk-prone areas and mobilize resources automatically </a:t>
                      </a:r>
                      <a:r>
                        <a:rPr lang="en-US" sz="1800" b="0" i="1" kern="1200" dirty="0">
                          <a:solidFill>
                            <a:schemeClr val="accent3"/>
                          </a:solidFill>
                          <a:effectLst/>
                          <a:latin typeface="+mn-lt"/>
                          <a:ea typeface="+mn-ea"/>
                          <a:cs typeface="+mn-cs"/>
                        </a:rPr>
                        <a:t>before</a:t>
                      </a:r>
                      <a:r>
                        <a:rPr lang="en-US" sz="1800" b="0" i="0" kern="1200" dirty="0">
                          <a:solidFill>
                            <a:schemeClr val="accent3"/>
                          </a:solidFill>
                          <a:effectLst/>
                          <a:latin typeface="+mn-lt"/>
                          <a:ea typeface="+mn-ea"/>
                          <a:cs typeface="+mn-cs"/>
                        </a:rPr>
                        <a:t> an event. The goal of </a:t>
                      </a:r>
                      <a:r>
                        <a:rPr lang="en-US" sz="1800" b="0" i="0" kern="1200" dirty="0" err="1">
                          <a:solidFill>
                            <a:schemeClr val="accent3"/>
                          </a:solidFill>
                          <a:effectLst/>
                          <a:latin typeface="+mn-lt"/>
                          <a:ea typeface="+mn-ea"/>
                          <a:cs typeface="+mn-cs"/>
                        </a:rPr>
                        <a:t>FbF</a:t>
                      </a:r>
                      <a:r>
                        <a:rPr lang="en-US" sz="1800" b="0" i="0" kern="1200" dirty="0">
                          <a:solidFill>
                            <a:schemeClr val="accent3"/>
                          </a:solidFill>
                          <a:effectLst/>
                          <a:latin typeface="+mn-lt"/>
                          <a:ea typeface="+mn-ea"/>
                          <a:cs typeface="+mn-cs"/>
                        </a:rPr>
                        <a:t> is to anticipate disasters, prevent their negative impacts and,  if possible, reduce human suffering.</a:t>
                      </a:r>
                    </a:p>
                    <a:p>
                      <a:r>
                        <a:rPr lang="en-US" sz="1800" b="0" i="0" kern="1200" dirty="0" err="1">
                          <a:solidFill>
                            <a:schemeClr val="accent3"/>
                          </a:solidFill>
                          <a:effectLst/>
                          <a:latin typeface="+mn-lt"/>
                          <a:ea typeface="+mn-ea"/>
                          <a:cs typeface="+mn-cs"/>
                        </a:rPr>
                        <a:t>FbF</a:t>
                      </a:r>
                      <a:r>
                        <a:rPr lang="en-US" sz="1800" b="0" i="0" kern="1200" dirty="0">
                          <a:solidFill>
                            <a:schemeClr val="accent3"/>
                          </a:solidFill>
                          <a:effectLst/>
                          <a:latin typeface="+mn-lt"/>
                          <a:ea typeface="+mn-ea"/>
                          <a:cs typeface="+mn-cs"/>
                        </a:rPr>
                        <a:t> system allows humanitarian responders, meteorological services and communities to agree on selected actions that are worth carrying out once a forecast reaches a certain threshold of probability. Each action is allocated a budget and funds are disbursed once the threshold is reached, according to predefined standard operational procedures.</a:t>
                      </a:r>
                    </a:p>
                    <a:p>
                      <a:pPr>
                        <a:lnSpc>
                          <a:spcPct val="107000"/>
                        </a:lnSpc>
                        <a:spcAft>
                          <a:spcPts val="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hMerge="1">
                  <a:txBody>
                    <a:bodyPr/>
                    <a:lstStyle/>
                    <a:p>
                      <a:pPr>
                        <a:lnSpc>
                          <a:spcPct val="107000"/>
                        </a:lnSpc>
                        <a:spcAft>
                          <a:spcPts val="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4472393"/>
                  </a:ext>
                </a:extLst>
              </a:tr>
              <a:tr h="2435021">
                <a:tc>
                  <a:txBody>
                    <a:bodyPr/>
                    <a:lstStyle/>
                    <a:p>
                      <a:pPr>
                        <a:lnSpc>
                          <a:spcPct val="107000"/>
                        </a:lnSpc>
                        <a:spcAft>
                          <a:spcPts val="0"/>
                        </a:spcAft>
                      </a:pPr>
                      <a:endParaRPr lang="fr-FR" sz="1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4,2, Fiscal </a:t>
                      </a:r>
                      <a:r>
                        <a:rPr lang="fr-FR" sz="1800" b="1" u="sng"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measures</a:t>
                      </a: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1" u="sng"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tax</a:t>
                      </a: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1" u="sng"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policy</a:t>
                      </a: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t>
                      </a:r>
                    </a:p>
                    <a:p>
                      <a:pPr algn="l">
                        <a:lnSpc>
                          <a:spcPct val="107000"/>
                        </a:lnSpc>
                        <a:spcAft>
                          <a:spcPts val="0"/>
                        </a:spcAft>
                      </a:pP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national or </a:t>
                      </a:r>
                      <a:r>
                        <a:rPr lang="fr-FR" sz="1800" b="1" u="sng"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subnational</a:t>
                      </a: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1" u="sng"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level</a:t>
                      </a:r>
                      <a:r>
                        <a:rPr lang="fr-FR" sz="1800" b="1" u="sng"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0"/>
                        </a:spcAft>
                      </a:pPr>
                      <a:endPar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Incentives</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to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sensitize</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private</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sector</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to engage more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actively</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in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supporting</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DRR and DRM,</a:t>
                      </a:r>
                    </a:p>
                    <a:p>
                      <a:pPr algn="just">
                        <a:lnSpc>
                          <a:spcPct val="107000"/>
                        </a:lnSpc>
                        <a:spcAft>
                          <a:spcPts val="0"/>
                        </a:spcAft>
                      </a:pPr>
                      <a:endPar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And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also</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play</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important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role</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to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supporting</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relief and emergency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response</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Tax</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rate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decrease</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/exemption if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contributing</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to relief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tax</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policy</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based</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on certain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defined</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a:t>
                      </a:r>
                      <a:r>
                        <a:rPr lang="fr-FR" sz="1400" b="0" dirty="0" err="1">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amount</a:t>
                      </a:r>
                      <a:r>
                        <a:rPr lang="fr-FR" sz="1400" b="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rPr>
                        <a:t> of contribution)</a:t>
                      </a:r>
                    </a:p>
                    <a:p>
                      <a:pPr>
                        <a:lnSpc>
                          <a:spcPct val="107000"/>
                        </a:lnSpc>
                        <a:spcAft>
                          <a:spcPts val="0"/>
                        </a:spcAft>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lgn="ctr">
                        <a:lnSpc>
                          <a:spcPct val="107000"/>
                        </a:lnSpc>
                        <a:spcAft>
                          <a:spcPts val="0"/>
                        </a:spcAft>
                      </a:pPr>
                      <a:r>
                        <a:rPr lang="fr-FR" sz="1200" dirty="0" err="1">
                          <a:effectLst/>
                          <a:latin typeface="Calibri" panose="020F0502020204030204" pitchFamily="34" charset="0"/>
                          <a:ea typeface="Calibri" panose="020F0502020204030204" pitchFamily="34" charset="0"/>
                          <a:cs typeface="Times New Roman" panose="02020603050405020304" pitchFamily="18" charset="0"/>
                        </a:rPr>
                        <a:t>Tax</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policy</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local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level</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municipality</a:t>
                      </a:r>
                      <a:r>
                        <a:rPr lang="fr-FR" sz="1200" dirty="0">
                          <a:effectLst/>
                          <a:latin typeface="Calibri" panose="020F0502020204030204" pitchFamily="34" charset="0"/>
                          <a:ea typeface="Calibri" panose="020F0502020204030204" pitchFamily="34" charset="0"/>
                          <a:cs typeface="Times New Roman" panose="02020603050405020304" pitchFamily="18" charset="0"/>
                        </a:rPr>
                        <a:t>) as</a:t>
                      </a:r>
                    </a:p>
                    <a:p>
                      <a:pPr algn="ctr">
                        <a:lnSpc>
                          <a:spcPct val="107000"/>
                        </a:lnSpc>
                        <a:spcAft>
                          <a:spcPts val="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Adaptation and/or mitigation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measures</a:t>
                      </a:r>
                      <a:r>
                        <a:rPr lang="fr-FR" sz="1200" dirty="0">
                          <a:effectLst/>
                          <a:latin typeface="Calibri" panose="020F0502020204030204" pitchFamily="34" charset="0"/>
                          <a:ea typeface="Calibri" panose="020F0502020204030204" pitchFamily="34" charset="0"/>
                          <a:cs typeface="Times New Roman" panose="02020603050405020304" pitchFamily="18" charset="0"/>
                        </a:rPr>
                        <a:t> to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climate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changes impacts</a:t>
                      </a:r>
                    </a:p>
                    <a:p>
                      <a:pPr marL="0" indent="0">
                        <a:lnSpc>
                          <a:spcPct val="107000"/>
                        </a:lnSpc>
                        <a:spcAft>
                          <a:spcPts val="0"/>
                        </a:spcAft>
                        <a:buFontTx/>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1200" dirty="0" err="1">
                          <a:effectLst/>
                          <a:latin typeface="Calibri" panose="020F0502020204030204" pitchFamily="34" charset="0"/>
                          <a:ea typeface="Calibri" panose="020F0502020204030204" pitchFamily="34" charset="0"/>
                          <a:cs typeface="Times New Roman" panose="02020603050405020304" pitchFamily="18" charset="0"/>
                        </a:rPr>
                        <a:t>Disaster</a:t>
                      </a:r>
                      <a:r>
                        <a:rPr lang="fr-FR" sz="1200" dirty="0">
                          <a:effectLst/>
                          <a:latin typeface="Calibri" panose="020F0502020204030204" pitchFamily="34" charset="0"/>
                          <a:ea typeface="Calibri" panose="020F0502020204030204" pitchFamily="34" charset="0"/>
                          <a:cs typeface="Times New Roman" panose="02020603050405020304" pitchFamily="18" charset="0"/>
                        </a:rPr>
                        <a:t> Risk Reduction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incentives</a:t>
                      </a:r>
                      <a:r>
                        <a:rPr lang="fr-FR" sz="1200" dirty="0">
                          <a:effectLst/>
                          <a:latin typeface="Calibri" panose="020F0502020204030204" pitchFamily="34" charset="0"/>
                          <a:ea typeface="Calibri" panose="020F0502020204030204" pitchFamily="34" charset="0"/>
                          <a:cs typeface="Times New Roman" panose="02020603050405020304" pitchFamily="18" charset="0"/>
                        </a:rPr>
                        <a:t>/contribution </a:t>
                      </a:r>
                    </a:p>
                    <a:p>
                      <a:pPr marL="0" indent="0">
                        <a:lnSpc>
                          <a:spcPct val="107000"/>
                        </a:lnSpc>
                        <a:spcAft>
                          <a:spcPts val="0"/>
                        </a:spcAft>
                        <a:buFontTx/>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rPr>
                        <a:t>For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better</a:t>
                      </a:r>
                      <a:r>
                        <a:rPr lang="fr-FR" sz="1200" dirty="0">
                          <a:effectLst/>
                          <a:latin typeface="Calibri" panose="020F0502020204030204" pitchFamily="34" charset="0"/>
                          <a:ea typeface="Calibri" panose="020F0502020204030204" pitchFamily="34" charset="0"/>
                          <a:cs typeface="Times New Roman" panose="02020603050405020304" pitchFamily="18" charset="0"/>
                        </a:rPr>
                        <a:t> land use planning </a:t>
                      </a:r>
                    </a:p>
                    <a:p>
                      <a:pPr marL="171450" indent="-171450">
                        <a:lnSpc>
                          <a:spcPct val="107000"/>
                        </a:lnSpc>
                        <a:spcAft>
                          <a:spcPts val="0"/>
                        </a:spcAft>
                        <a:buFontTx/>
                        <a:buChar cha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Tx/>
                        <a:buChar char="-"/>
                      </a:pP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very</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powerful</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tools</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and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internal</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funding</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source of CDRF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a:t>
                      </a:r>
                      <a:r>
                        <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local </a:t>
                      </a:r>
                      <a:r>
                        <a:rPr lang="fr-FR" sz="1200" dirty="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level</a:t>
                      </a:r>
                      <a:endPar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171450" indent="-171450">
                        <a:lnSpc>
                          <a:spcPct val="107000"/>
                        </a:lnSpc>
                        <a:spcAft>
                          <a:spcPts val="0"/>
                        </a:spcAft>
                        <a:buFontTx/>
                        <a:buChar char="-"/>
                      </a:pPr>
                      <a:endParaRPr lang="fr-FR" sz="12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indent="0" algn="ctr">
                        <a:lnSpc>
                          <a:spcPct val="107000"/>
                        </a:lnSpc>
                        <a:spcAft>
                          <a:spcPts val="0"/>
                        </a:spcAft>
                        <a:buFontTx/>
                        <a:buNone/>
                      </a:pP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Disasters</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could</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/should be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considered</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as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opportunity</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to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advance</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sustainable development by the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means</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of CDRF (if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properly</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and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well</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6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planned</a:t>
                      </a:r>
                      <a:r>
                        <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fr-FR" sz="16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075979829"/>
                  </a:ext>
                </a:extLst>
              </a:tr>
            </a:tbl>
          </a:graphicData>
        </a:graphic>
      </p:graphicFrame>
    </p:spTree>
    <p:extLst>
      <p:ext uri="{BB962C8B-B14F-4D97-AF65-F5344CB8AC3E}">
        <p14:creationId xmlns:p14="http://schemas.microsoft.com/office/powerpoint/2010/main" val="902281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B5D8C-85DB-15F4-1F10-7B27CD7F8AB8}"/>
              </a:ext>
            </a:extLst>
          </p:cNvPr>
          <p:cNvSpPr>
            <a:spLocks noGrp="1"/>
          </p:cNvSpPr>
          <p:nvPr>
            <p:ph type="title"/>
          </p:nvPr>
        </p:nvSpPr>
        <p:spPr>
          <a:xfrm>
            <a:off x="3654411" y="3784210"/>
            <a:ext cx="4883178" cy="425530"/>
          </a:xfrm>
        </p:spPr>
        <p:txBody>
          <a:bodyPr/>
          <a:lstStyle/>
          <a:p>
            <a:r>
              <a:rPr lang="en-US" dirty="0">
                <a:solidFill>
                  <a:schemeClr val="accent1"/>
                </a:solidFill>
              </a:rPr>
              <a:t>Key Financial Instruments</a:t>
            </a:r>
          </a:p>
        </p:txBody>
      </p:sp>
      <p:pic>
        <p:nvPicPr>
          <p:cNvPr id="4" name="Imagen 3">
            <a:extLst>
              <a:ext uri="{FF2B5EF4-FFF2-40B4-BE49-F238E27FC236}">
                <a16:creationId xmlns:a16="http://schemas.microsoft.com/office/drawing/2014/main" id="{50671B9D-0EEE-B3A8-8EB9-191C817269BD}"/>
              </a:ext>
            </a:extLst>
          </p:cNvPr>
          <p:cNvPicPr>
            <a:picLocks noChangeAspect="1"/>
          </p:cNvPicPr>
          <p:nvPr/>
        </p:nvPicPr>
        <p:blipFill>
          <a:blip r:embed="rId3"/>
          <a:stretch>
            <a:fillRect/>
          </a:stretch>
        </p:blipFill>
        <p:spPr>
          <a:xfrm>
            <a:off x="5184725" y="1999958"/>
            <a:ext cx="1625600" cy="1625600"/>
          </a:xfrm>
          <a:prstGeom prst="rect">
            <a:avLst/>
          </a:prstGeom>
        </p:spPr>
      </p:pic>
    </p:spTree>
    <p:extLst>
      <p:ext uri="{BB962C8B-B14F-4D97-AF65-F5344CB8AC3E}">
        <p14:creationId xmlns:p14="http://schemas.microsoft.com/office/powerpoint/2010/main" val="366216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BE6BD-4D96-CB98-04EE-635314DF4004}"/>
              </a:ext>
            </a:extLst>
          </p:cNvPr>
          <p:cNvSpPr>
            <a:spLocks noGrp="1"/>
          </p:cNvSpPr>
          <p:nvPr>
            <p:ph type="title"/>
          </p:nvPr>
        </p:nvSpPr>
        <p:spPr>
          <a:xfrm>
            <a:off x="1119116" y="663101"/>
            <a:ext cx="10515600" cy="365126"/>
          </a:xfrm>
        </p:spPr>
        <p:txBody>
          <a:bodyPr/>
          <a:lstStyle/>
          <a:p>
            <a:r>
              <a:rPr lang="en-US" dirty="0"/>
              <a:t>Parametric Covers</a:t>
            </a:r>
            <a:endParaRPr lang="en-GB" dirty="0"/>
          </a:p>
        </p:txBody>
      </p:sp>
      <p:pic>
        <p:nvPicPr>
          <p:cNvPr id="5" name="Picture 4">
            <a:extLst>
              <a:ext uri="{FF2B5EF4-FFF2-40B4-BE49-F238E27FC236}">
                <a16:creationId xmlns:a16="http://schemas.microsoft.com/office/drawing/2014/main" id="{7C6937E2-291A-B98E-7278-6369906C1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00" y="1350606"/>
            <a:ext cx="11047682" cy="5507394"/>
          </a:xfrm>
          <a:prstGeom prst="rect">
            <a:avLst/>
          </a:prstGeom>
        </p:spPr>
      </p:pic>
      <p:sp>
        <p:nvSpPr>
          <p:cNvPr id="6" name="Title 1">
            <a:extLst>
              <a:ext uri="{FF2B5EF4-FFF2-40B4-BE49-F238E27FC236}">
                <a16:creationId xmlns:a16="http://schemas.microsoft.com/office/drawing/2014/main" id="{3DF77598-75F3-450E-0456-05EB3EA7536D}"/>
              </a:ext>
            </a:extLst>
          </p:cNvPr>
          <p:cNvSpPr txBox="1">
            <a:spLocks/>
          </p:cNvSpPr>
          <p:nvPr/>
        </p:nvSpPr>
        <p:spPr>
          <a:xfrm>
            <a:off x="1119116" y="1736690"/>
            <a:ext cx="10206793" cy="696793"/>
          </a:xfrm>
          <a:prstGeom prst="rect">
            <a:avLst/>
          </a:prstGeom>
        </p:spPr>
        <p:txBody>
          <a:bodyPr vert="horz" lIns="82953" tIns="41476" rIns="82953" bIns="41476" rtlCol="0" anchor="ctr">
            <a:no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GB" sz="2722" b="1" dirty="0">
                <a:solidFill>
                  <a:srgbClr val="002E54"/>
                </a:solidFill>
                <a:latin typeface="Arial" charset="0"/>
                <a:ea typeface="Arial" charset="0"/>
                <a:cs typeface="Arial" charset="0"/>
              </a:rPr>
              <a:t>Parametric insurance as one component of a DRF strategy</a:t>
            </a:r>
          </a:p>
        </p:txBody>
      </p:sp>
      <p:sp>
        <p:nvSpPr>
          <p:cNvPr id="7" name="Content Placeholder 2">
            <a:extLst>
              <a:ext uri="{FF2B5EF4-FFF2-40B4-BE49-F238E27FC236}">
                <a16:creationId xmlns:a16="http://schemas.microsoft.com/office/drawing/2014/main" id="{BAEAA20B-3582-EAB1-2A87-5839E931AAD0}"/>
              </a:ext>
            </a:extLst>
          </p:cNvPr>
          <p:cNvSpPr txBox="1">
            <a:spLocks/>
          </p:cNvSpPr>
          <p:nvPr/>
        </p:nvSpPr>
        <p:spPr>
          <a:xfrm>
            <a:off x="1739204" y="2573704"/>
            <a:ext cx="891197"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defTabSz="553016">
              <a:spcAft>
                <a:spcPts val="242"/>
              </a:spcAft>
            </a:pPr>
            <a:r>
              <a:rPr lang="en-US" sz="907" spc="193" dirty="0">
                <a:solidFill>
                  <a:schemeClr val="tx1"/>
                </a:solidFill>
                <a:latin typeface="Arial" panose="020B0604020202020204" pitchFamily="34" charset="0"/>
                <a:cs typeface="Arial" panose="020B0604020202020204" pitchFamily="34" charset="0"/>
              </a:rPr>
              <a:t>Hazard </a:t>
            </a:r>
            <a:br>
              <a:rPr lang="en-US" sz="907" spc="193" dirty="0">
                <a:solidFill>
                  <a:schemeClr val="tx1"/>
                </a:solidFill>
                <a:latin typeface="Arial" panose="020B0604020202020204" pitchFamily="34" charset="0"/>
                <a:cs typeface="Arial" panose="020B0604020202020204" pitchFamily="34" charset="0"/>
              </a:rPr>
            </a:br>
            <a:r>
              <a:rPr lang="en-US" sz="907" spc="193" dirty="0">
                <a:solidFill>
                  <a:schemeClr val="tx1"/>
                </a:solidFill>
                <a:latin typeface="Arial" panose="020B0604020202020204" pitchFamily="34" charset="0"/>
                <a:cs typeface="Arial" panose="020B0604020202020204" pitchFamily="34" charset="0"/>
              </a:rPr>
              <a:t>Type</a:t>
            </a:r>
          </a:p>
        </p:txBody>
      </p:sp>
      <p:sp>
        <p:nvSpPr>
          <p:cNvPr id="8" name="Content Placeholder 2">
            <a:extLst>
              <a:ext uri="{FF2B5EF4-FFF2-40B4-BE49-F238E27FC236}">
                <a16:creationId xmlns:a16="http://schemas.microsoft.com/office/drawing/2014/main" id="{A3FB6040-502B-B0E2-F72A-6BBF4384B688}"/>
              </a:ext>
            </a:extLst>
          </p:cNvPr>
          <p:cNvSpPr txBox="1">
            <a:spLocks/>
          </p:cNvSpPr>
          <p:nvPr/>
        </p:nvSpPr>
        <p:spPr>
          <a:xfrm>
            <a:off x="2556227" y="2573704"/>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defTabSz="553016">
              <a:spcAft>
                <a:spcPts val="242"/>
              </a:spcAft>
            </a:pPr>
            <a:r>
              <a:rPr lang="en-US" sz="907" spc="193" dirty="0">
                <a:solidFill>
                  <a:schemeClr val="tx1"/>
                </a:solidFill>
                <a:latin typeface="Arial" panose="020B0604020202020204" pitchFamily="34" charset="0"/>
                <a:cs typeface="Arial" panose="020B0604020202020204" pitchFamily="34" charset="0"/>
              </a:rPr>
              <a:t>Financing instrument</a:t>
            </a:r>
          </a:p>
        </p:txBody>
      </p:sp>
      <p:sp>
        <p:nvSpPr>
          <p:cNvPr id="9" name="Content Placeholder 2">
            <a:extLst>
              <a:ext uri="{FF2B5EF4-FFF2-40B4-BE49-F238E27FC236}">
                <a16:creationId xmlns:a16="http://schemas.microsoft.com/office/drawing/2014/main" id="{CC2B6B69-5890-6E4E-1B0C-39AB66116B7B}"/>
              </a:ext>
            </a:extLst>
          </p:cNvPr>
          <p:cNvSpPr txBox="1">
            <a:spLocks/>
          </p:cNvSpPr>
          <p:nvPr/>
        </p:nvSpPr>
        <p:spPr>
          <a:xfrm rot="16200000">
            <a:off x="1460295" y="3336557"/>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179" b="1" dirty="0">
                <a:solidFill>
                  <a:schemeClr val="tx1"/>
                </a:solidFill>
                <a:uFill>
                  <a:solidFill>
                    <a:srgbClr val="E95912"/>
                  </a:solidFill>
                </a:uFill>
                <a:latin typeface="Arial" panose="020B0604020202020204" pitchFamily="34" charset="0"/>
                <a:cs typeface="Arial" panose="020B0604020202020204" pitchFamily="34" charset="0"/>
              </a:rPr>
              <a:t>Low</a:t>
            </a:r>
            <a:r>
              <a:rPr lang="en-US" sz="1179" dirty="0">
                <a:solidFill>
                  <a:schemeClr val="tx1"/>
                </a:solidFill>
                <a:latin typeface="Arial" panose="020B0604020202020204" pitchFamily="34" charset="0"/>
                <a:cs typeface="Arial" panose="020B0604020202020204" pitchFamily="34" charset="0"/>
              </a:rPr>
              <a:t> Frequency/</a:t>
            </a:r>
          </a:p>
          <a:p>
            <a:pPr lvl="2" algn="ctr" defTabSz="553016">
              <a:spcAft>
                <a:spcPts val="242"/>
              </a:spcAft>
            </a:pPr>
            <a:r>
              <a:rPr lang="en-US" sz="1179" b="1" dirty="0">
                <a:solidFill>
                  <a:schemeClr val="tx1"/>
                </a:solidFill>
                <a:uFill>
                  <a:solidFill>
                    <a:srgbClr val="E95912"/>
                  </a:solidFill>
                </a:uFill>
                <a:latin typeface="Arial" panose="020B0604020202020204" pitchFamily="34" charset="0"/>
                <a:cs typeface="Arial" panose="020B0604020202020204" pitchFamily="34" charset="0"/>
              </a:rPr>
              <a:t>High</a:t>
            </a:r>
            <a:r>
              <a:rPr lang="en-US" sz="1179" dirty="0">
                <a:solidFill>
                  <a:schemeClr val="tx1"/>
                </a:solidFill>
                <a:latin typeface="Arial" panose="020B0604020202020204" pitchFamily="34" charset="0"/>
                <a:cs typeface="Arial" panose="020B0604020202020204" pitchFamily="34" charset="0"/>
              </a:rPr>
              <a:t> Severity</a:t>
            </a:r>
          </a:p>
        </p:txBody>
      </p:sp>
      <p:sp>
        <p:nvSpPr>
          <p:cNvPr id="10" name="Content Placeholder 2">
            <a:extLst>
              <a:ext uri="{FF2B5EF4-FFF2-40B4-BE49-F238E27FC236}">
                <a16:creationId xmlns:a16="http://schemas.microsoft.com/office/drawing/2014/main" id="{59CC1CD1-7A08-D791-85A0-48EA82825A96}"/>
              </a:ext>
            </a:extLst>
          </p:cNvPr>
          <p:cNvSpPr txBox="1">
            <a:spLocks/>
          </p:cNvSpPr>
          <p:nvPr/>
        </p:nvSpPr>
        <p:spPr>
          <a:xfrm rot="16200000">
            <a:off x="1460295" y="5099803"/>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179" b="1" dirty="0">
                <a:solidFill>
                  <a:schemeClr val="tx1"/>
                </a:solidFill>
                <a:uFill>
                  <a:solidFill>
                    <a:srgbClr val="E95912"/>
                  </a:solidFill>
                </a:uFill>
                <a:latin typeface="Arial" panose="020B0604020202020204" pitchFamily="34" charset="0"/>
                <a:cs typeface="Arial" panose="020B0604020202020204" pitchFamily="34" charset="0"/>
              </a:rPr>
              <a:t>High</a:t>
            </a:r>
            <a:r>
              <a:rPr lang="en-US" sz="1179" dirty="0">
                <a:solidFill>
                  <a:schemeClr val="tx1"/>
                </a:solidFill>
                <a:latin typeface="Arial" panose="020B0604020202020204" pitchFamily="34" charset="0"/>
                <a:cs typeface="Arial" panose="020B0604020202020204" pitchFamily="34" charset="0"/>
              </a:rPr>
              <a:t> Frequency/</a:t>
            </a:r>
          </a:p>
          <a:p>
            <a:pPr lvl="2" algn="ctr" defTabSz="553016">
              <a:spcAft>
                <a:spcPts val="242"/>
              </a:spcAft>
            </a:pPr>
            <a:r>
              <a:rPr lang="en-US" sz="1179" b="1" dirty="0">
                <a:solidFill>
                  <a:schemeClr val="tx1"/>
                </a:solidFill>
                <a:uFill>
                  <a:solidFill>
                    <a:srgbClr val="E95912"/>
                  </a:solidFill>
                </a:uFill>
                <a:latin typeface="Arial" panose="020B0604020202020204" pitchFamily="34" charset="0"/>
                <a:cs typeface="Arial" panose="020B0604020202020204" pitchFamily="34" charset="0"/>
              </a:rPr>
              <a:t>Low</a:t>
            </a:r>
            <a:r>
              <a:rPr lang="en-US" sz="1179" dirty="0">
                <a:solidFill>
                  <a:schemeClr val="tx1"/>
                </a:solidFill>
                <a:latin typeface="Arial" panose="020B0604020202020204" pitchFamily="34" charset="0"/>
                <a:cs typeface="Arial" panose="020B0604020202020204" pitchFamily="34" charset="0"/>
              </a:rPr>
              <a:t> Severity</a:t>
            </a:r>
          </a:p>
        </p:txBody>
      </p:sp>
      <p:sp>
        <p:nvSpPr>
          <p:cNvPr id="11" name="Content Placeholder 2">
            <a:extLst>
              <a:ext uri="{FF2B5EF4-FFF2-40B4-BE49-F238E27FC236}">
                <a16:creationId xmlns:a16="http://schemas.microsoft.com/office/drawing/2014/main" id="{9C38FEF3-FC3D-DEAC-1E5E-0F295E8EFD77}"/>
              </a:ext>
            </a:extLst>
          </p:cNvPr>
          <p:cNvSpPr txBox="1">
            <a:spLocks/>
          </p:cNvSpPr>
          <p:nvPr/>
        </p:nvSpPr>
        <p:spPr>
          <a:xfrm>
            <a:off x="2477778" y="3084252"/>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270" dirty="0">
                <a:solidFill>
                  <a:schemeClr val="tx1"/>
                </a:solidFill>
                <a:latin typeface="Arial" panose="020B0604020202020204" pitchFamily="34" charset="0"/>
                <a:cs typeface="Arial" panose="020B0604020202020204" pitchFamily="34" charset="0"/>
              </a:rPr>
              <a:t>Market-Based Instruments</a:t>
            </a:r>
          </a:p>
        </p:txBody>
      </p:sp>
      <p:sp>
        <p:nvSpPr>
          <p:cNvPr id="12" name="Content Placeholder 2">
            <a:extLst>
              <a:ext uri="{FF2B5EF4-FFF2-40B4-BE49-F238E27FC236}">
                <a16:creationId xmlns:a16="http://schemas.microsoft.com/office/drawing/2014/main" id="{D30BE1EB-9C3E-B914-C403-E94E293297AF}"/>
              </a:ext>
            </a:extLst>
          </p:cNvPr>
          <p:cNvSpPr txBox="1">
            <a:spLocks/>
          </p:cNvSpPr>
          <p:nvPr/>
        </p:nvSpPr>
        <p:spPr>
          <a:xfrm>
            <a:off x="2477778" y="4204659"/>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270" dirty="0">
                <a:solidFill>
                  <a:schemeClr val="tx1"/>
                </a:solidFill>
                <a:latin typeface="Arial" panose="020B0604020202020204" pitchFamily="34" charset="0"/>
                <a:cs typeface="Arial" panose="020B0604020202020204" pitchFamily="34" charset="0"/>
              </a:rPr>
              <a:t>Contingent Financing</a:t>
            </a:r>
          </a:p>
        </p:txBody>
      </p:sp>
      <p:sp>
        <p:nvSpPr>
          <p:cNvPr id="13" name="Content Placeholder 2">
            <a:extLst>
              <a:ext uri="{FF2B5EF4-FFF2-40B4-BE49-F238E27FC236}">
                <a16:creationId xmlns:a16="http://schemas.microsoft.com/office/drawing/2014/main" id="{A59A447E-40FB-BEC4-AD6F-C6E08452551E}"/>
              </a:ext>
            </a:extLst>
          </p:cNvPr>
          <p:cNvSpPr txBox="1">
            <a:spLocks/>
          </p:cNvSpPr>
          <p:nvPr/>
        </p:nvSpPr>
        <p:spPr>
          <a:xfrm>
            <a:off x="2477778" y="5402120"/>
            <a:ext cx="1483612"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270" dirty="0">
                <a:solidFill>
                  <a:schemeClr val="tx1"/>
                </a:solidFill>
                <a:latin typeface="Arial" panose="020B0604020202020204" pitchFamily="34" charset="0"/>
                <a:cs typeface="Arial" panose="020B0604020202020204" pitchFamily="34" charset="0"/>
              </a:rPr>
              <a:t>Budgetary Instruments</a:t>
            </a:r>
          </a:p>
        </p:txBody>
      </p:sp>
      <p:sp>
        <p:nvSpPr>
          <p:cNvPr id="14" name="Content Placeholder 2">
            <a:extLst>
              <a:ext uri="{FF2B5EF4-FFF2-40B4-BE49-F238E27FC236}">
                <a16:creationId xmlns:a16="http://schemas.microsoft.com/office/drawing/2014/main" id="{E4900ACC-E5A9-190C-700F-18DAA844E7B6}"/>
              </a:ext>
            </a:extLst>
          </p:cNvPr>
          <p:cNvSpPr txBox="1">
            <a:spLocks/>
          </p:cNvSpPr>
          <p:nvPr/>
        </p:nvSpPr>
        <p:spPr>
          <a:xfrm rot="16200000">
            <a:off x="8790747" y="4016234"/>
            <a:ext cx="3330913"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gn="ctr" defTabSz="553016">
              <a:spcAft>
                <a:spcPts val="242"/>
              </a:spcAft>
            </a:pPr>
            <a:r>
              <a:rPr lang="en-US" sz="1209" b="1" dirty="0">
                <a:solidFill>
                  <a:schemeClr val="tx1"/>
                </a:solidFill>
              </a:rPr>
              <a:t>International Assistance (uncertain)</a:t>
            </a:r>
          </a:p>
        </p:txBody>
      </p:sp>
      <p:sp>
        <p:nvSpPr>
          <p:cNvPr id="15" name="Content Placeholder 2">
            <a:extLst>
              <a:ext uri="{FF2B5EF4-FFF2-40B4-BE49-F238E27FC236}">
                <a16:creationId xmlns:a16="http://schemas.microsoft.com/office/drawing/2014/main" id="{199C92C2-030B-1F4F-4729-C7EC4D18433F}"/>
              </a:ext>
            </a:extLst>
          </p:cNvPr>
          <p:cNvSpPr txBox="1">
            <a:spLocks/>
          </p:cNvSpPr>
          <p:nvPr/>
        </p:nvSpPr>
        <p:spPr>
          <a:xfrm>
            <a:off x="4076090" y="3027605"/>
            <a:ext cx="1400790"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defTabSz="553016">
              <a:spcAft>
                <a:spcPts val="242"/>
              </a:spcAft>
            </a:pPr>
            <a:r>
              <a:rPr lang="en-US" sz="1270" b="1" dirty="0">
                <a:solidFill>
                  <a:schemeClr val="bg1"/>
                </a:solidFill>
                <a:latin typeface="Arial" panose="020B0604020202020204" pitchFamily="34" charset="0"/>
                <a:cs typeface="Arial" panose="020B0604020202020204" pitchFamily="34" charset="0"/>
              </a:rPr>
              <a:t>Risk Transfer</a:t>
            </a:r>
          </a:p>
        </p:txBody>
      </p:sp>
      <p:sp>
        <p:nvSpPr>
          <p:cNvPr id="16" name="Content Placeholder 2">
            <a:extLst>
              <a:ext uri="{FF2B5EF4-FFF2-40B4-BE49-F238E27FC236}">
                <a16:creationId xmlns:a16="http://schemas.microsoft.com/office/drawing/2014/main" id="{4955BC80-BEF2-8DC9-53EA-279A93D6FE63}"/>
              </a:ext>
            </a:extLst>
          </p:cNvPr>
          <p:cNvSpPr txBox="1">
            <a:spLocks/>
          </p:cNvSpPr>
          <p:nvPr/>
        </p:nvSpPr>
        <p:spPr>
          <a:xfrm>
            <a:off x="4076090" y="4190288"/>
            <a:ext cx="1400790" cy="635747"/>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defTabSz="553016">
              <a:spcAft>
                <a:spcPts val="242"/>
              </a:spcAft>
            </a:pPr>
            <a:r>
              <a:rPr lang="en-US" sz="1270" b="1" dirty="0">
                <a:solidFill>
                  <a:schemeClr val="bg1"/>
                </a:solidFill>
                <a:latin typeface="Arial" panose="020B0604020202020204" pitchFamily="34" charset="0"/>
                <a:cs typeface="Arial" panose="020B0604020202020204" pitchFamily="34" charset="0"/>
              </a:rPr>
              <a:t>Contingent Credit</a:t>
            </a:r>
          </a:p>
        </p:txBody>
      </p:sp>
      <p:sp>
        <p:nvSpPr>
          <p:cNvPr id="17" name="Content Placeholder 2">
            <a:extLst>
              <a:ext uri="{FF2B5EF4-FFF2-40B4-BE49-F238E27FC236}">
                <a16:creationId xmlns:a16="http://schemas.microsoft.com/office/drawing/2014/main" id="{68F8456D-1A5D-48CC-B32A-2DCF916CD07E}"/>
              </a:ext>
            </a:extLst>
          </p:cNvPr>
          <p:cNvSpPr txBox="1">
            <a:spLocks/>
          </p:cNvSpPr>
          <p:nvPr/>
        </p:nvSpPr>
        <p:spPr>
          <a:xfrm>
            <a:off x="4076090" y="5253457"/>
            <a:ext cx="1400790" cy="943033"/>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defTabSz="553016">
              <a:spcAft>
                <a:spcPts val="242"/>
              </a:spcAft>
            </a:pPr>
            <a:r>
              <a:rPr lang="en-US" sz="1270" b="1" dirty="0">
                <a:solidFill>
                  <a:schemeClr val="bg1"/>
                </a:solidFill>
                <a:latin typeface="Arial" panose="020B0604020202020204" pitchFamily="34" charset="0"/>
                <a:cs typeface="Arial" panose="020B0604020202020204" pitchFamily="34" charset="0"/>
              </a:rPr>
              <a:t>Budget Reserves/</a:t>
            </a:r>
          </a:p>
          <a:p>
            <a:pPr lvl="2" defTabSz="553016">
              <a:spcAft>
                <a:spcPts val="242"/>
              </a:spcAft>
            </a:pPr>
            <a:r>
              <a:rPr lang="en-US" sz="1270" b="1" dirty="0">
                <a:solidFill>
                  <a:schemeClr val="bg1"/>
                </a:solidFill>
                <a:latin typeface="Arial" panose="020B0604020202020204" pitchFamily="34" charset="0"/>
                <a:cs typeface="Arial" panose="020B0604020202020204" pitchFamily="34" charset="0"/>
              </a:rPr>
              <a:t>Reallocations</a:t>
            </a:r>
          </a:p>
        </p:txBody>
      </p:sp>
      <p:sp>
        <p:nvSpPr>
          <p:cNvPr id="18" name="Content Placeholder 2">
            <a:extLst>
              <a:ext uri="{FF2B5EF4-FFF2-40B4-BE49-F238E27FC236}">
                <a16:creationId xmlns:a16="http://schemas.microsoft.com/office/drawing/2014/main" id="{BFD2E5F9-7FC9-8137-AEDC-05A57F270278}"/>
              </a:ext>
            </a:extLst>
          </p:cNvPr>
          <p:cNvSpPr txBox="1">
            <a:spLocks/>
          </p:cNvSpPr>
          <p:nvPr/>
        </p:nvSpPr>
        <p:spPr>
          <a:xfrm>
            <a:off x="5611546" y="3027605"/>
            <a:ext cx="3994535" cy="793625"/>
          </a:xfrm>
          <a:prstGeom prst="rect">
            <a:avLst/>
          </a:prstGeom>
        </p:spPr>
        <p:txBody>
          <a:bodyPr vert="horz" lIns="110604" tIns="55302" rIns="110604" bIns="55302" rtlCol="0">
            <a:normAutofit fontScale="92500" lnSpcReduction="10000"/>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defTabSz="553016">
              <a:spcAft>
                <a:spcPts val="242"/>
              </a:spcAft>
            </a:pPr>
            <a:r>
              <a:rPr lang="en-US" sz="1270" dirty="0">
                <a:solidFill>
                  <a:schemeClr val="bg1"/>
                </a:solidFill>
                <a:latin typeface="Arial" panose="020B0604020202020204" pitchFamily="34" charset="0"/>
                <a:cs typeface="Arial" panose="020B0604020202020204" pitchFamily="34" charset="0"/>
              </a:rPr>
              <a:t>Risk transfer for </a:t>
            </a:r>
            <a:r>
              <a:rPr lang="en-US" sz="1270" i="1" dirty="0">
                <a:solidFill>
                  <a:schemeClr val="bg1"/>
                </a:solidFill>
                <a:latin typeface="Arial" panose="020B0604020202020204" pitchFamily="34" charset="0"/>
                <a:cs typeface="Arial" panose="020B0604020202020204" pitchFamily="34" charset="0"/>
              </a:rPr>
              <a:t>assets </a:t>
            </a:r>
            <a:r>
              <a:rPr lang="en-US" sz="1270" dirty="0">
                <a:solidFill>
                  <a:schemeClr val="bg1"/>
                </a:solidFill>
                <a:latin typeface="Arial" panose="020B0604020202020204" pitchFamily="34" charset="0"/>
                <a:cs typeface="Arial" panose="020B0604020202020204" pitchFamily="34" charset="0"/>
              </a:rPr>
              <a:t>such as property insurance or agricultural insurance and risk transfer for </a:t>
            </a:r>
            <a:r>
              <a:rPr lang="en-US" sz="1270" i="1" dirty="0">
                <a:solidFill>
                  <a:schemeClr val="bg1"/>
                </a:solidFill>
                <a:latin typeface="Arial" panose="020B0604020202020204" pitchFamily="34" charset="0"/>
                <a:cs typeface="Arial" panose="020B0604020202020204" pitchFamily="34" charset="0"/>
              </a:rPr>
              <a:t>budget management </a:t>
            </a:r>
            <a:r>
              <a:rPr lang="en-US" sz="1270" dirty="0">
                <a:solidFill>
                  <a:schemeClr val="bg1"/>
                </a:solidFill>
                <a:latin typeface="Arial" panose="020B0604020202020204" pitchFamily="34" charset="0"/>
                <a:cs typeface="Arial" panose="020B0604020202020204" pitchFamily="34" charset="0"/>
              </a:rPr>
              <a:t>like parametric insurance, cat bonds/swaps</a:t>
            </a:r>
            <a:endParaRPr lang="en-US" sz="1270" i="1" dirty="0">
              <a:solidFill>
                <a:schemeClr val="bg1"/>
              </a:solidFill>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2762B4BE-D3E2-B964-6124-32D636CA49C2}"/>
              </a:ext>
            </a:extLst>
          </p:cNvPr>
          <p:cNvSpPr txBox="1">
            <a:spLocks/>
          </p:cNvSpPr>
          <p:nvPr/>
        </p:nvSpPr>
        <p:spPr>
          <a:xfrm>
            <a:off x="5611546" y="4143358"/>
            <a:ext cx="3994535" cy="793625"/>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defTabSz="553016">
              <a:spcAft>
                <a:spcPts val="242"/>
              </a:spcAft>
            </a:pPr>
            <a:r>
              <a:rPr lang="en-US" sz="1270" dirty="0">
                <a:solidFill>
                  <a:schemeClr val="bg1"/>
                </a:solidFill>
                <a:latin typeface="Arial" panose="020B0604020202020204" pitchFamily="34" charset="0"/>
                <a:cs typeface="Arial" panose="020B0604020202020204" pitchFamily="34" charset="0"/>
              </a:rPr>
              <a:t>Financial instruments that provide liquidity immediately after </a:t>
            </a:r>
            <a:r>
              <a:rPr lang="en-US" sz="1270">
                <a:solidFill>
                  <a:schemeClr val="bg1"/>
                </a:solidFill>
                <a:latin typeface="Arial" panose="020B0604020202020204" pitchFamily="34" charset="0"/>
                <a:cs typeface="Arial" panose="020B0604020202020204" pitchFamily="34" charset="0"/>
              </a:rPr>
              <a:t>a shock</a:t>
            </a:r>
            <a:endParaRPr lang="en-US" sz="1270" i="1" dirty="0">
              <a:solidFill>
                <a:schemeClr val="bg1"/>
              </a:solidFill>
              <a:latin typeface="Arial" panose="020B0604020202020204" pitchFamily="34" charset="0"/>
              <a:cs typeface="Arial" panose="020B0604020202020204" pitchFamily="34" charset="0"/>
            </a:endParaRPr>
          </a:p>
        </p:txBody>
      </p:sp>
      <p:sp>
        <p:nvSpPr>
          <p:cNvPr id="20" name="Content Placeholder 2">
            <a:extLst>
              <a:ext uri="{FF2B5EF4-FFF2-40B4-BE49-F238E27FC236}">
                <a16:creationId xmlns:a16="http://schemas.microsoft.com/office/drawing/2014/main" id="{3C4C9E21-6200-8E28-FDDB-9ECFEADA3E20}"/>
              </a:ext>
            </a:extLst>
          </p:cNvPr>
          <p:cNvSpPr txBox="1">
            <a:spLocks/>
          </p:cNvSpPr>
          <p:nvPr/>
        </p:nvSpPr>
        <p:spPr>
          <a:xfrm>
            <a:off x="5611546" y="5244241"/>
            <a:ext cx="3994535" cy="793625"/>
          </a:xfrm>
          <a:prstGeom prst="rect">
            <a:avLst/>
          </a:prstGeom>
        </p:spPr>
        <p:txBody>
          <a:bodyPr vert="horz" lIns="110604" tIns="55302" rIns="110604" bIns="55302" rtlCol="0">
            <a:normAutofit/>
          </a:bodyPr>
          <a:lstStyle>
            <a:lvl1pPr marL="0" indent="0" algn="l" defTabSz="457200" rtl="0" eaLnBrk="1" latinLnBrk="0" hangingPunct="1">
              <a:spcBef>
                <a:spcPct val="20000"/>
              </a:spcBef>
              <a:spcAft>
                <a:spcPts val="936"/>
              </a:spcAft>
              <a:buFontTx/>
              <a:buNone/>
              <a:defRPr sz="1400" b="1" i="0" kern="1200" cap="all" spc="160" baseline="0">
                <a:solidFill>
                  <a:srgbClr val="E95912"/>
                </a:solidFill>
                <a:latin typeface="Tahoma"/>
                <a:ea typeface="+mn-ea"/>
                <a:cs typeface="+mn-cs"/>
              </a:defRPr>
            </a:lvl1pPr>
            <a:lvl2pPr marL="0" indent="0" algn="l" defTabSz="457200" rtl="0" eaLnBrk="1" latinLnBrk="0" hangingPunct="1">
              <a:spcBef>
                <a:spcPts val="0"/>
              </a:spcBef>
              <a:spcAft>
                <a:spcPts val="200"/>
              </a:spcAft>
              <a:buFontTx/>
              <a:buNone/>
              <a:defRPr sz="1300" kern="0" cap="all" spc="160" baseline="0">
                <a:solidFill>
                  <a:srgbClr val="139295"/>
                </a:solidFill>
                <a:latin typeface="Tahoma"/>
                <a:ea typeface="+mn-ea"/>
                <a:cs typeface="+mn-cs"/>
              </a:defRPr>
            </a:lvl2pPr>
            <a:lvl3pPr marL="0" indent="0" algn="l" defTabSz="457200" rtl="0" eaLnBrk="1" latinLnBrk="0" hangingPunct="1">
              <a:lnSpc>
                <a:spcPct val="110000"/>
              </a:lnSpc>
              <a:spcBef>
                <a:spcPts val="0"/>
              </a:spcBef>
              <a:spcAft>
                <a:spcPts val="200"/>
              </a:spcAft>
              <a:buFontTx/>
              <a:buNone/>
              <a:defRPr sz="1200" kern="1200" baseline="0">
                <a:solidFill>
                  <a:srgbClr val="139295"/>
                </a:solidFill>
                <a:latin typeface="Tahoma"/>
                <a:ea typeface="+mn-ea"/>
                <a:cs typeface="+mn-cs"/>
              </a:defRPr>
            </a:lvl3pPr>
            <a:lvl4pPr marL="0" indent="0" algn="l" defTabSz="457200" rtl="0" eaLnBrk="1" latinLnBrk="0" hangingPunct="1">
              <a:spcBef>
                <a:spcPts val="0"/>
              </a:spcBef>
              <a:spcAft>
                <a:spcPts val="200"/>
              </a:spcAft>
              <a:buFontTx/>
              <a:buNone/>
              <a:defRPr sz="1100" kern="1200" baseline="0">
                <a:solidFill>
                  <a:srgbClr val="139295"/>
                </a:solidFill>
                <a:latin typeface="Tahoma"/>
                <a:ea typeface="+mn-ea"/>
                <a:cs typeface="+mn-cs"/>
              </a:defRPr>
            </a:lvl4pPr>
            <a:lvl5pPr marL="137160" indent="-137160" algn="l" defTabSz="457200" rtl="0" eaLnBrk="1" latinLnBrk="0" hangingPunct="1">
              <a:spcBef>
                <a:spcPts val="500"/>
              </a:spcBef>
              <a:buFont typeface="Arial"/>
              <a:buChar char="•"/>
              <a:defRPr sz="1200" kern="1200">
                <a:solidFill>
                  <a:srgbClr val="139295"/>
                </a:solidFill>
                <a:latin typeface="Tahom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3" defTabSz="553016">
              <a:spcAft>
                <a:spcPts val="242"/>
              </a:spcAft>
            </a:pPr>
            <a:r>
              <a:rPr lang="en-US" sz="1270" dirty="0">
                <a:solidFill>
                  <a:schemeClr val="bg1"/>
                </a:solidFill>
                <a:latin typeface="Arial" panose="020B0604020202020204" pitchFamily="34" charset="0"/>
                <a:cs typeface="Arial" panose="020B0604020202020204" pitchFamily="34" charset="0"/>
              </a:rPr>
              <a:t>Reserve funds specifically designated for financing disaster related expenditures, general contingency budgets, or diverted spending from other programs</a:t>
            </a:r>
            <a:endParaRPr lang="en-US" sz="1270" i="1" dirty="0">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F3FC2361-6FE6-C9A8-B531-D59322BD204F}"/>
              </a:ext>
            </a:extLst>
          </p:cNvPr>
          <p:cNvSpPr/>
          <p:nvPr/>
        </p:nvSpPr>
        <p:spPr>
          <a:xfrm>
            <a:off x="2477778" y="2548435"/>
            <a:ext cx="8315309" cy="1625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a:p>
        </p:txBody>
      </p:sp>
    </p:spTree>
    <p:extLst>
      <p:ext uri="{BB962C8B-B14F-4D97-AF65-F5344CB8AC3E}">
        <p14:creationId xmlns:p14="http://schemas.microsoft.com/office/powerpoint/2010/main" val="841717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D52B9E0A-0AB4-F973-6DBF-FD2D8D4BF078}"/>
              </a:ext>
            </a:extLst>
          </p:cNvPr>
          <p:cNvSpPr txBox="1">
            <a:spLocks/>
          </p:cNvSpPr>
          <p:nvPr/>
        </p:nvSpPr>
        <p:spPr>
          <a:xfrm>
            <a:off x="1159098" y="543270"/>
            <a:ext cx="10223276" cy="853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b="1" dirty="0">
                <a:solidFill>
                  <a:schemeClr val="accent3"/>
                </a:solidFill>
                <a:latin typeface="Proxima Nova Rg" panose="02000506030000020004" pitchFamily="2" charset="77"/>
              </a:rPr>
              <a:t>Issues and challenges of climate change </a:t>
            </a:r>
          </a:p>
          <a:p>
            <a:pPr algn="l"/>
            <a:r>
              <a:rPr lang="en-US" sz="2700" b="1" dirty="0">
                <a:solidFill>
                  <a:schemeClr val="accent3"/>
                </a:solidFill>
                <a:latin typeface="Proxima Nova Rg" panose="02000506030000020004" pitchFamily="2" charset="77"/>
              </a:rPr>
              <a:t>and climate disaster risk:</a:t>
            </a:r>
          </a:p>
        </p:txBody>
      </p:sp>
      <p:sp>
        <p:nvSpPr>
          <p:cNvPr id="5" name="TextBox 4">
            <a:extLst>
              <a:ext uri="{FF2B5EF4-FFF2-40B4-BE49-F238E27FC236}">
                <a16:creationId xmlns:a16="http://schemas.microsoft.com/office/drawing/2014/main" id="{ABD4C1DD-157F-9E88-3FDC-689CF6AA6377}"/>
              </a:ext>
            </a:extLst>
          </p:cNvPr>
          <p:cNvSpPr txBox="1"/>
          <p:nvPr/>
        </p:nvSpPr>
        <p:spPr>
          <a:xfrm>
            <a:off x="1308537" y="2060359"/>
            <a:ext cx="10073837" cy="3708708"/>
          </a:xfrm>
          <a:prstGeom prst="rect">
            <a:avLst/>
          </a:prstGeom>
          <a:noFill/>
        </p:spPr>
        <p:txBody>
          <a:bodyPr wrap="square" rtlCol="0">
            <a:spAutoFit/>
          </a:bodyPr>
          <a:lstStyle/>
          <a:p>
            <a:pPr marL="342900" lvl="0" indent="-342900">
              <a:buFont typeface="Arial" panose="020B0604020202020204" pitchFamily="34" charset="0"/>
              <a:buChar char="•"/>
            </a:pPr>
            <a:endParaRPr lang="fr-FR" sz="2000" dirty="0">
              <a:cs typeface="Arial" panose="020B0604020202020204" pitchFamily="34" charset="0"/>
            </a:endParaRPr>
          </a:p>
          <a:p>
            <a:pPr marL="342900" lvl="0" indent="-342900">
              <a:buFont typeface="Arial" panose="020B0604020202020204" pitchFamily="34" charset="0"/>
              <a:buChar char="•"/>
            </a:pPr>
            <a:r>
              <a:rPr lang="en-US" sz="2000" dirty="0">
                <a:cs typeface="Arial" panose="020B0604020202020204" pitchFamily="34" charset="0"/>
              </a:rPr>
              <a:t>Climate-induced disasters interrupt or slow down economic growth by, among other things:</a:t>
            </a:r>
          </a:p>
          <a:p>
            <a:pPr marL="342900" lvl="0" indent="-342900">
              <a:buFont typeface="Arial" panose="020B0604020202020204" pitchFamily="34" charset="0"/>
              <a:buChar char="•"/>
            </a:pPr>
            <a:endParaRPr lang="fr-FR" sz="2000" dirty="0">
              <a:cs typeface="Arial" panose="020B0604020202020204" pitchFamily="34" charset="0"/>
            </a:endParaRPr>
          </a:p>
          <a:p>
            <a:pPr marL="342900" lvl="0" indent="-342900">
              <a:buFont typeface="Arial" panose="020B0604020202020204" pitchFamily="34" charset="0"/>
              <a:buChar char="•"/>
            </a:pPr>
            <a:r>
              <a:rPr lang="en-US" sz="2000" dirty="0">
                <a:cs typeface="Arial" panose="020B0604020202020204" pitchFamily="34" charset="0"/>
              </a:rPr>
              <a:t>Destroying both public and private infrastructure, and </a:t>
            </a:r>
          </a:p>
          <a:p>
            <a:pPr marL="342900" lvl="0" indent="-342900">
              <a:buFont typeface="Arial" panose="020B0604020202020204" pitchFamily="34" charset="0"/>
              <a:buChar char="•"/>
            </a:pPr>
            <a:endParaRPr lang="fr-FR" sz="2000" dirty="0">
              <a:cs typeface="Arial" panose="020B0604020202020204" pitchFamily="34" charset="0"/>
            </a:endParaRPr>
          </a:p>
          <a:p>
            <a:pPr marL="342900" lvl="0" indent="-342900">
              <a:buFont typeface="Arial" panose="020B0604020202020204" pitchFamily="34" charset="0"/>
              <a:buChar char="•"/>
            </a:pPr>
            <a:r>
              <a:rPr lang="en-US" sz="2000" dirty="0">
                <a:cs typeface="Arial" panose="020B0604020202020204" pitchFamily="34" charset="0"/>
              </a:rPr>
              <a:t>causing direct physical damage that contributes to the decrease of the GDP (destruction of factories, hotels, means of production, trade, houses that serve as a place of productive activities) etc. </a:t>
            </a:r>
          </a:p>
          <a:p>
            <a:pPr marL="342900" lvl="0" indent="-342900">
              <a:buFont typeface="Arial" panose="020B0604020202020204" pitchFamily="34" charset="0"/>
              <a:buChar char="•"/>
            </a:pPr>
            <a:endParaRPr lang="en-US" sz="2000" dirty="0">
              <a:cs typeface="Arial" panose="020B0604020202020204" pitchFamily="34" charset="0"/>
            </a:endParaRPr>
          </a:p>
          <a:p>
            <a:pPr marL="342900" lvl="0" indent="-342900">
              <a:buFont typeface="Arial" panose="020B0604020202020204" pitchFamily="34" charset="0"/>
              <a:buChar char="•"/>
            </a:pPr>
            <a:r>
              <a:rPr lang="en-US" sz="2000" dirty="0">
                <a:cs typeface="Arial" panose="020B0604020202020204" pitchFamily="34" charset="0"/>
              </a:rPr>
              <a:t>Leading to indirect macroeconomic losses.</a:t>
            </a:r>
            <a:endParaRPr lang="en-US" sz="2000" b="1" dirty="0">
              <a:cs typeface="Arial" panose="020B0604020202020204" pitchFamily="34" charset="0"/>
            </a:endParaRPr>
          </a:p>
          <a:p>
            <a:pPr marL="285750" indent="-285750">
              <a:buFont typeface="Arial" panose="020B0604020202020204" pitchFamily="34" charset="0"/>
              <a:buChar char="•"/>
            </a:pPr>
            <a:endParaRPr lang="en-US" sz="1500" b="1" dirty="0">
              <a:cs typeface="Arial" panose="020B0604020202020204" pitchFamily="34" charset="0"/>
            </a:endParaRPr>
          </a:p>
        </p:txBody>
      </p:sp>
    </p:spTree>
    <p:extLst>
      <p:ext uri="{BB962C8B-B14F-4D97-AF65-F5344CB8AC3E}">
        <p14:creationId xmlns:p14="http://schemas.microsoft.com/office/powerpoint/2010/main" val="174754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F141615-7B33-7D74-FD30-6F7E8595F33C}"/>
              </a:ext>
            </a:extLst>
          </p:cNvPr>
          <p:cNvSpPr txBox="1">
            <a:spLocks/>
          </p:cNvSpPr>
          <p:nvPr/>
        </p:nvSpPr>
        <p:spPr>
          <a:xfrm>
            <a:off x="984361" y="503087"/>
            <a:ext cx="10223276" cy="85344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u="sng" dirty="0">
                <a:solidFill>
                  <a:schemeClr val="accent3"/>
                </a:solidFill>
                <a:latin typeface="Proxima Nova Rg" panose="02000506030000020004" pitchFamily="2" charset="77"/>
              </a:rPr>
              <a:t>Macroeconomic indirect losses from climate change </a:t>
            </a:r>
          </a:p>
          <a:p>
            <a:pPr algn="l"/>
            <a:r>
              <a:rPr lang="en-US" sz="2400" b="1" u="sng" dirty="0">
                <a:solidFill>
                  <a:schemeClr val="accent3"/>
                </a:solidFill>
                <a:latin typeface="Proxima Nova Rg" panose="02000506030000020004" pitchFamily="2" charset="77"/>
              </a:rPr>
              <a:t>and disaster risks can be:</a:t>
            </a:r>
          </a:p>
        </p:txBody>
      </p:sp>
      <p:sp>
        <p:nvSpPr>
          <p:cNvPr id="5" name="TextBox 4">
            <a:extLst>
              <a:ext uri="{FF2B5EF4-FFF2-40B4-BE49-F238E27FC236}">
                <a16:creationId xmlns:a16="http://schemas.microsoft.com/office/drawing/2014/main" id="{755B9CAC-97C8-96F9-C8F1-F768ADCBB6F1}"/>
              </a:ext>
            </a:extLst>
          </p:cNvPr>
          <p:cNvSpPr txBox="1"/>
          <p:nvPr/>
        </p:nvSpPr>
        <p:spPr>
          <a:xfrm>
            <a:off x="778299" y="2129246"/>
            <a:ext cx="10635400" cy="4093428"/>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t>The decline in current account transactions, particularly because of the decline in agricultural exports (cocoa, vanilla, corn, rice, etc.) </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increase in the import of food products, </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decrease in income from tourism services (hotels, restaurants, transport, trade in handicrafts, etc.)</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loss of tax revenue due to exemptions for food imports that are exempt from import duties and taxes in order to meet emergency and recovery needs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decline in budget revenues and the increase in budget expenditures, which increases the budget deficit.</a:t>
            </a:r>
            <a:endParaRPr lang="en-US" sz="1400" b="1" dirty="0"/>
          </a:p>
        </p:txBody>
      </p:sp>
    </p:spTree>
    <p:extLst>
      <p:ext uri="{BB962C8B-B14F-4D97-AF65-F5344CB8AC3E}">
        <p14:creationId xmlns:p14="http://schemas.microsoft.com/office/powerpoint/2010/main" val="1788799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60CE4AE-528F-9D7C-D207-7D66B1117560}"/>
              </a:ext>
            </a:extLst>
          </p:cNvPr>
          <p:cNvSpPr txBox="1">
            <a:spLocks/>
          </p:cNvSpPr>
          <p:nvPr/>
        </p:nvSpPr>
        <p:spPr>
          <a:xfrm>
            <a:off x="8843889" y="5738273"/>
            <a:ext cx="2996418" cy="845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dirty="0">
                <a:solidFill>
                  <a:schemeClr val="bg1"/>
                </a:solidFill>
                <a:latin typeface="Proxima Nova Rg" panose="02000506030000020004" pitchFamily="2" charset="77"/>
              </a:rPr>
              <a:t>For more information</a:t>
            </a:r>
            <a:r>
              <a:rPr lang="en-US" sz="2000" dirty="0">
                <a:solidFill>
                  <a:schemeClr val="bg1"/>
                </a:solidFill>
                <a:latin typeface="Proxima Nova Rg" panose="02000506030000020004" pitchFamily="2" charset="77"/>
              </a:rPr>
              <a:t>:</a:t>
            </a:r>
          </a:p>
          <a:p>
            <a:pPr marL="0" indent="0" algn="r">
              <a:buNone/>
            </a:pPr>
            <a:r>
              <a:rPr lang="en-US" sz="2000" dirty="0">
                <a:solidFill>
                  <a:schemeClr val="bg1"/>
                </a:solidFill>
                <a:latin typeface="Proxima Nova Rg" panose="02000506030000020004" pitchFamily="2" charset="77"/>
                <a:hlinkClick r:id="rId3">
                  <a:extLst>
                    <a:ext uri="{A12FA001-AC4F-418D-AE19-62706E023703}">
                      <ahyp:hlinkClr xmlns:ahyp="http://schemas.microsoft.com/office/drawing/2018/hyperlinkcolor" val="tx"/>
                    </a:ext>
                  </a:extLst>
                </a:hlinkClick>
              </a:rPr>
              <a:t>Irff.undp.org</a:t>
            </a:r>
            <a:endParaRPr lang="en-US" sz="2000" dirty="0">
              <a:solidFill>
                <a:schemeClr val="bg1"/>
              </a:solidFill>
              <a:latin typeface="Proxima Nova Rg" panose="02000506030000020004" pitchFamily="2" charset="77"/>
            </a:endParaRPr>
          </a:p>
        </p:txBody>
      </p:sp>
    </p:spTree>
    <p:extLst>
      <p:ext uri="{BB962C8B-B14F-4D97-AF65-F5344CB8AC3E}">
        <p14:creationId xmlns:p14="http://schemas.microsoft.com/office/powerpoint/2010/main" val="1101373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40C5-4542-DCF4-ED14-B3630CA42761}"/>
              </a:ext>
            </a:extLst>
          </p:cNvPr>
          <p:cNvSpPr>
            <a:spLocks noGrp="1"/>
          </p:cNvSpPr>
          <p:nvPr>
            <p:ph type="title"/>
          </p:nvPr>
        </p:nvSpPr>
        <p:spPr/>
        <p:txBody>
          <a:bodyPr/>
          <a:lstStyle/>
          <a:p>
            <a:r>
              <a:rPr lang="en-US" dirty="0"/>
              <a:t>Layered Risks</a:t>
            </a:r>
            <a:endParaRPr lang="en-GB" dirty="0"/>
          </a:p>
        </p:txBody>
      </p:sp>
      <p:sp>
        <p:nvSpPr>
          <p:cNvPr id="3" name="Content Placeholder 2">
            <a:extLst>
              <a:ext uri="{FF2B5EF4-FFF2-40B4-BE49-F238E27FC236}">
                <a16:creationId xmlns:a16="http://schemas.microsoft.com/office/drawing/2014/main" id="{4309136E-E069-9B74-799A-36345E18D646}"/>
              </a:ext>
            </a:extLst>
          </p:cNvPr>
          <p:cNvSpPr>
            <a:spLocks noGrp="1"/>
          </p:cNvSpPr>
          <p:nvPr>
            <p:ph sz="quarter" idx="12"/>
          </p:nvPr>
        </p:nvSpPr>
        <p:spPr/>
        <p:txBody>
          <a:bodyPr/>
          <a:lstStyle/>
          <a:p>
            <a:r>
              <a:rPr lang="en-US" dirty="0"/>
              <a:t>Targeting the Manageable Tiers of Risks</a:t>
            </a:r>
            <a:endParaRPr lang="en-GB" dirty="0"/>
          </a:p>
        </p:txBody>
      </p:sp>
      <p:pic>
        <p:nvPicPr>
          <p:cNvPr id="6" name="Content Placeholder 22">
            <a:extLst>
              <a:ext uri="{FF2B5EF4-FFF2-40B4-BE49-F238E27FC236}">
                <a16:creationId xmlns:a16="http://schemas.microsoft.com/office/drawing/2014/main" id="{55DB7295-2B7B-2AFB-5E18-29E66A35BAC2}"/>
              </a:ext>
            </a:extLst>
          </p:cNvPr>
          <p:cNvPicPr>
            <a:picLocks noChangeAspect="1"/>
          </p:cNvPicPr>
          <p:nvPr/>
        </p:nvPicPr>
        <p:blipFill>
          <a:blip r:embed="rId2"/>
          <a:stretch>
            <a:fillRect/>
          </a:stretch>
        </p:blipFill>
        <p:spPr>
          <a:xfrm>
            <a:off x="290103" y="2459955"/>
            <a:ext cx="5528704" cy="3579779"/>
          </a:xfrm>
          <a:prstGeom prst="rect">
            <a:avLst/>
          </a:prstGeom>
        </p:spPr>
      </p:pic>
      <p:pic>
        <p:nvPicPr>
          <p:cNvPr id="7" name="Picture 6">
            <a:extLst>
              <a:ext uri="{FF2B5EF4-FFF2-40B4-BE49-F238E27FC236}">
                <a16:creationId xmlns:a16="http://schemas.microsoft.com/office/drawing/2014/main" id="{36214463-6D6F-346B-4C0B-214404B2952B}"/>
              </a:ext>
            </a:extLst>
          </p:cNvPr>
          <p:cNvPicPr>
            <a:picLocks noChangeAspect="1"/>
          </p:cNvPicPr>
          <p:nvPr/>
        </p:nvPicPr>
        <p:blipFill>
          <a:blip r:embed="rId3">
            <a:duotone>
              <a:schemeClr val="accent1">
                <a:shade val="45000"/>
                <a:satMod val="135000"/>
              </a:schemeClr>
              <a:prstClr val="white"/>
            </a:duotone>
          </a:blip>
          <a:stretch>
            <a:fillRect/>
          </a:stretch>
        </p:blipFill>
        <p:spPr>
          <a:xfrm>
            <a:off x="5818807" y="2382133"/>
            <a:ext cx="6256476" cy="3316906"/>
          </a:xfrm>
          <a:prstGeom prst="rect">
            <a:avLst/>
          </a:prstGeom>
        </p:spPr>
      </p:pic>
    </p:spTree>
    <p:extLst>
      <p:ext uri="{BB962C8B-B14F-4D97-AF65-F5344CB8AC3E}">
        <p14:creationId xmlns:p14="http://schemas.microsoft.com/office/powerpoint/2010/main" val="246043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8">
            <a:extLst>
              <a:ext uri="{FF2B5EF4-FFF2-40B4-BE49-F238E27FC236}">
                <a16:creationId xmlns:a16="http://schemas.microsoft.com/office/drawing/2014/main" id="{F06ADCB8-1A1E-0D70-785D-B8BA469B1D5F}"/>
              </a:ext>
            </a:extLst>
          </p:cNvPr>
          <p:cNvSpPr txBox="1"/>
          <p:nvPr/>
        </p:nvSpPr>
        <p:spPr>
          <a:xfrm>
            <a:off x="3585697" y="1933575"/>
            <a:ext cx="8395287" cy="4924425"/>
          </a:xfrm>
          <a:prstGeom prst="rect">
            <a:avLst/>
          </a:prstGeom>
          <a:noFill/>
        </p:spPr>
        <p:txBody>
          <a:bodyPr wrap="square" rtlCol="0">
            <a:spAutoFit/>
          </a:bodyPr>
          <a:lstStyle/>
          <a:p>
            <a:pPr marL="457200" indent="-457200">
              <a:buFontTx/>
              <a:buAutoNum type="arabicParenR"/>
            </a:pPr>
            <a:r>
              <a:rPr lang="en-GB" sz="2400" b="1" dirty="0">
                <a:latin typeface="Arial" charset="0"/>
                <a:ea typeface="Arial" charset="0"/>
                <a:cs typeface="Arial" charset="0"/>
              </a:rPr>
              <a:t>Budgetary Instruments </a:t>
            </a:r>
          </a:p>
          <a:p>
            <a:pPr marL="971550" lvl="1" indent="-514350">
              <a:buFont typeface="+mj-lt"/>
              <a:buAutoNum type="alphaLcPeriod"/>
            </a:pPr>
            <a:r>
              <a:rPr lang="en-GB" sz="2000" dirty="0" err="1">
                <a:latin typeface="Arial" charset="0"/>
                <a:ea typeface="Arial" charset="0"/>
                <a:cs typeface="Arial" charset="0"/>
              </a:rPr>
              <a:t>Contg</a:t>
            </a:r>
            <a:r>
              <a:rPr lang="en-GB" sz="2000" dirty="0">
                <a:latin typeface="Arial" charset="0"/>
                <a:ea typeface="Arial" charset="0"/>
                <a:cs typeface="Arial" charset="0"/>
              </a:rPr>
              <a:t>./ Emergency Funds</a:t>
            </a:r>
          </a:p>
          <a:p>
            <a:pPr marL="971550" lvl="1" indent="-514350">
              <a:buFont typeface="+mj-lt"/>
              <a:buAutoNum type="alphaLcPeriod"/>
            </a:pPr>
            <a:r>
              <a:rPr lang="en-GB" sz="2000" dirty="0">
                <a:latin typeface="Arial" charset="0"/>
                <a:ea typeface="Arial" charset="0"/>
                <a:cs typeface="Arial" charset="0"/>
              </a:rPr>
              <a:t>Budgetary Reallocations</a:t>
            </a:r>
          </a:p>
          <a:p>
            <a:pPr marL="457200" indent="-457200">
              <a:buAutoNum type="arabicParenR"/>
            </a:pPr>
            <a:endParaRPr lang="en-GB" sz="1400" dirty="0">
              <a:latin typeface="Arial" charset="0"/>
              <a:ea typeface="Arial" charset="0"/>
              <a:cs typeface="Arial" charset="0"/>
            </a:endParaRPr>
          </a:p>
          <a:p>
            <a:pPr marL="457200" indent="-457200">
              <a:buAutoNum type="arabicParenR"/>
            </a:pPr>
            <a:r>
              <a:rPr lang="en-GB" sz="2400" b="1" dirty="0">
                <a:latin typeface="Arial" charset="0"/>
                <a:ea typeface="Arial" charset="0"/>
                <a:cs typeface="Arial" charset="0"/>
              </a:rPr>
              <a:t>Contingent Financing</a:t>
            </a:r>
          </a:p>
          <a:p>
            <a:pPr marL="971550" lvl="1" indent="-514350">
              <a:buFont typeface="+mj-lt"/>
              <a:buAutoNum type="alphaLcParenR"/>
            </a:pPr>
            <a:r>
              <a:rPr lang="en-GB" sz="2000" dirty="0">
                <a:latin typeface="Arial" charset="0"/>
                <a:ea typeface="Arial" charset="0"/>
                <a:cs typeface="Arial" charset="0"/>
              </a:rPr>
              <a:t>Contingent Lines of Credit</a:t>
            </a:r>
          </a:p>
          <a:p>
            <a:pPr marL="457200" indent="-457200">
              <a:buAutoNum type="arabicParenR"/>
            </a:pPr>
            <a:endParaRPr lang="en-GB" sz="1400" dirty="0">
              <a:latin typeface="Arial" charset="0"/>
              <a:ea typeface="Arial" charset="0"/>
              <a:cs typeface="Arial" charset="0"/>
            </a:endParaRPr>
          </a:p>
          <a:p>
            <a:pPr marL="457200" indent="-457200">
              <a:buAutoNum type="arabicParenR"/>
            </a:pPr>
            <a:r>
              <a:rPr lang="en-GB" sz="2400" b="1" dirty="0">
                <a:latin typeface="Arial" charset="0"/>
                <a:ea typeface="Arial" charset="0"/>
                <a:cs typeface="Arial" charset="0"/>
              </a:rPr>
              <a:t>Post-Disaster Credit</a:t>
            </a:r>
          </a:p>
          <a:p>
            <a:pPr marL="971550" lvl="1" indent="-514350">
              <a:buFont typeface="+mj-lt"/>
              <a:buAutoNum type="alphaLcParenR"/>
            </a:pPr>
            <a:r>
              <a:rPr lang="en-GB" sz="2000" dirty="0">
                <a:latin typeface="Arial" charset="0"/>
                <a:ea typeface="Arial" charset="0"/>
                <a:cs typeface="Arial" charset="0"/>
              </a:rPr>
              <a:t>Costly Loan Instruments</a:t>
            </a:r>
          </a:p>
          <a:p>
            <a:pPr marL="457200" indent="-457200">
              <a:buAutoNum type="arabicParenR"/>
            </a:pPr>
            <a:endParaRPr lang="en-GB" sz="1400" dirty="0">
              <a:latin typeface="Arial" charset="0"/>
              <a:ea typeface="Arial" charset="0"/>
              <a:cs typeface="Arial" charset="0"/>
            </a:endParaRPr>
          </a:p>
          <a:p>
            <a:pPr marL="457200" indent="-457200">
              <a:buFontTx/>
              <a:buAutoNum type="arabicParenR"/>
            </a:pPr>
            <a:r>
              <a:rPr lang="en-GB" sz="2400" b="1" dirty="0">
                <a:latin typeface="Arial" charset="0"/>
                <a:ea typeface="Arial" charset="0"/>
                <a:cs typeface="Arial" charset="0"/>
              </a:rPr>
              <a:t>Market-Based Instruments</a:t>
            </a:r>
          </a:p>
          <a:p>
            <a:pPr marL="971550" lvl="1" indent="-514350">
              <a:buFont typeface="+mj-lt"/>
              <a:buAutoNum type="alphaLcPeriod"/>
            </a:pPr>
            <a:r>
              <a:rPr lang="en-GB" sz="2000" dirty="0">
                <a:latin typeface="Arial" charset="0"/>
                <a:ea typeface="Arial" charset="0"/>
                <a:cs typeface="Arial" charset="0"/>
              </a:rPr>
              <a:t>Sovereign Risk Transfer </a:t>
            </a:r>
          </a:p>
          <a:p>
            <a:pPr lvl="1"/>
            <a:r>
              <a:rPr lang="en-GB" sz="2000" dirty="0">
                <a:latin typeface="Arial" charset="0"/>
                <a:ea typeface="Arial" charset="0"/>
                <a:cs typeface="Arial" charset="0"/>
              </a:rPr>
              <a:t>(Insurance &amp; Reinsurance)</a:t>
            </a:r>
          </a:p>
          <a:p>
            <a:pPr lvl="1"/>
            <a:r>
              <a:rPr lang="en-GB" sz="2000" dirty="0">
                <a:latin typeface="Arial" charset="0"/>
                <a:ea typeface="Arial" charset="0"/>
                <a:cs typeface="Arial" charset="0"/>
              </a:rPr>
              <a:t>b. ii. CAT Bonds</a:t>
            </a:r>
          </a:p>
          <a:p>
            <a:pPr marL="457200" indent="-457200">
              <a:buAutoNum type="arabicParenR"/>
            </a:pPr>
            <a:endParaRPr lang="en-GB" sz="2400" dirty="0">
              <a:latin typeface="Arial" charset="0"/>
              <a:ea typeface="Arial" charset="0"/>
              <a:cs typeface="Arial" charset="0"/>
            </a:endParaRPr>
          </a:p>
        </p:txBody>
      </p:sp>
      <p:sp>
        <p:nvSpPr>
          <p:cNvPr id="2" name="Title 1">
            <a:extLst>
              <a:ext uri="{FF2B5EF4-FFF2-40B4-BE49-F238E27FC236}">
                <a16:creationId xmlns:a16="http://schemas.microsoft.com/office/drawing/2014/main" id="{C8B91C6C-0A50-6457-61D0-E035ECD8F3A9}"/>
              </a:ext>
            </a:extLst>
          </p:cNvPr>
          <p:cNvSpPr>
            <a:spLocks noGrp="1"/>
          </p:cNvSpPr>
          <p:nvPr>
            <p:ph type="title"/>
          </p:nvPr>
        </p:nvSpPr>
        <p:spPr/>
        <p:txBody>
          <a:bodyPr/>
          <a:lstStyle/>
          <a:p>
            <a:r>
              <a:rPr lang="en-US" dirty="0"/>
              <a:t>IRFF Streams</a:t>
            </a:r>
            <a:endParaRPr lang="en-GB" dirty="0"/>
          </a:p>
        </p:txBody>
      </p:sp>
      <p:sp>
        <p:nvSpPr>
          <p:cNvPr id="3" name="Content Placeholder 2">
            <a:extLst>
              <a:ext uri="{FF2B5EF4-FFF2-40B4-BE49-F238E27FC236}">
                <a16:creationId xmlns:a16="http://schemas.microsoft.com/office/drawing/2014/main" id="{099F093D-5B90-9FA1-1F49-836D644D9EC8}"/>
              </a:ext>
            </a:extLst>
          </p:cNvPr>
          <p:cNvSpPr>
            <a:spLocks noGrp="1"/>
          </p:cNvSpPr>
          <p:nvPr>
            <p:ph sz="quarter" idx="12"/>
          </p:nvPr>
        </p:nvSpPr>
        <p:spPr/>
        <p:txBody>
          <a:bodyPr/>
          <a:lstStyle/>
          <a:p>
            <a:r>
              <a:rPr lang="en-US" dirty="0"/>
              <a:t>Lines of Instruments</a:t>
            </a:r>
            <a:endParaRPr lang="en-GB" dirty="0"/>
          </a:p>
        </p:txBody>
      </p:sp>
      <p:pic>
        <p:nvPicPr>
          <p:cNvPr id="4" name="Picture 3" descr="Graphical user interface, application&#10;&#10;Description automatically generated">
            <a:extLst>
              <a:ext uri="{FF2B5EF4-FFF2-40B4-BE49-F238E27FC236}">
                <a16:creationId xmlns:a16="http://schemas.microsoft.com/office/drawing/2014/main" id="{AFCC4779-C526-7E8C-BA44-C014B8CC139D}"/>
              </a:ext>
            </a:extLst>
          </p:cNvPr>
          <p:cNvPicPr>
            <a:picLocks noChangeAspect="1"/>
          </p:cNvPicPr>
          <p:nvPr/>
        </p:nvPicPr>
        <p:blipFill rotWithShape="1">
          <a:blip r:embed="rId2"/>
          <a:srcRect l="26484" t="22153" r="64719" b="60732"/>
          <a:stretch/>
        </p:blipFill>
        <p:spPr>
          <a:xfrm>
            <a:off x="1784254" y="1534265"/>
            <a:ext cx="1087120" cy="1483255"/>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0B7F4C2E-B761-7523-1099-9CBA776F14D7}"/>
              </a:ext>
            </a:extLst>
          </p:cNvPr>
          <p:cNvPicPr>
            <a:picLocks noChangeAspect="1"/>
          </p:cNvPicPr>
          <p:nvPr/>
        </p:nvPicPr>
        <p:blipFill rotWithShape="1">
          <a:blip r:embed="rId2"/>
          <a:srcRect l="7903" t="22152" r="84204" b="59559"/>
          <a:stretch/>
        </p:blipFill>
        <p:spPr>
          <a:xfrm>
            <a:off x="509174" y="1534265"/>
            <a:ext cx="975360" cy="158496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2355D29C-3E73-D2CF-6C22-737E81B044FA}"/>
              </a:ext>
            </a:extLst>
          </p:cNvPr>
          <p:cNvPicPr>
            <a:picLocks noChangeAspect="1"/>
          </p:cNvPicPr>
          <p:nvPr/>
        </p:nvPicPr>
        <p:blipFill rotWithShape="1">
          <a:blip r:embed="rId2"/>
          <a:srcRect l="46300" t="22152" r="46301" b="59559"/>
          <a:stretch/>
        </p:blipFill>
        <p:spPr>
          <a:xfrm>
            <a:off x="539654" y="3329341"/>
            <a:ext cx="914400" cy="15849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05AF43B7-5E9F-6CB0-FCAF-FD3311DBFF14}"/>
              </a:ext>
            </a:extLst>
          </p:cNvPr>
          <p:cNvPicPr>
            <a:picLocks noChangeAspect="1"/>
          </p:cNvPicPr>
          <p:nvPr/>
        </p:nvPicPr>
        <p:blipFill rotWithShape="1">
          <a:blip r:embed="rId2"/>
          <a:srcRect l="65046" t="22152" r="27061" b="59559"/>
          <a:stretch/>
        </p:blipFill>
        <p:spPr>
          <a:xfrm>
            <a:off x="1840134" y="3329341"/>
            <a:ext cx="975360" cy="158496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132FF84E-BE63-E9D2-E13A-167E0905A454}"/>
              </a:ext>
            </a:extLst>
          </p:cNvPr>
          <p:cNvPicPr>
            <a:picLocks noChangeAspect="1"/>
          </p:cNvPicPr>
          <p:nvPr/>
        </p:nvPicPr>
        <p:blipFill rotWithShape="1">
          <a:blip r:embed="rId2"/>
          <a:srcRect l="81983" t="22152" r="6095" b="59559"/>
          <a:stretch/>
        </p:blipFill>
        <p:spPr>
          <a:xfrm>
            <a:off x="954261" y="5124417"/>
            <a:ext cx="1473200" cy="1584960"/>
          </a:xfrm>
          <a:prstGeom prst="rect">
            <a:avLst/>
          </a:prstGeom>
        </p:spPr>
      </p:pic>
      <p:cxnSp>
        <p:nvCxnSpPr>
          <p:cNvPr id="12" name="Straight Connector 11">
            <a:extLst>
              <a:ext uri="{FF2B5EF4-FFF2-40B4-BE49-F238E27FC236}">
                <a16:creationId xmlns:a16="http://schemas.microsoft.com/office/drawing/2014/main" id="{9AE9900E-B6FA-1CFE-4C1C-516842F775C3}"/>
              </a:ext>
            </a:extLst>
          </p:cNvPr>
          <p:cNvCxnSpPr>
            <a:cxnSpLocks/>
          </p:cNvCxnSpPr>
          <p:nvPr/>
        </p:nvCxnSpPr>
        <p:spPr>
          <a:xfrm>
            <a:off x="3326423" y="1838960"/>
            <a:ext cx="26376" cy="4870416"/>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D661183-94E9-419F-4CCA-BB3B9587C7DD}"/>
              </a:ext>
            </a:extLst>
          </p:cNvPr>
          <p:cNvSpPr/>
          <p:nvPr/>
        </p:nvSpPr>
        <p:spPr>
          <a:xfrm rot="16200000">
            <a:off x="9039339" y="3876554"/>
            <a:ext cx="4870416" cy="762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Innovative Instruments</a:t>
            </a:r>
            <a:endParaRPr lang="en-GB" dirty="0"/>
          </a:p>
        </p:txBody>
      </p:sp>
      <p:graphicFrame>
        <p:nvGraphicFramePr>
          <p:cNvPr id="19" name="Object 18">
            <a:extLst>
              <a:ext uri="{FF2B5EF4-FFF2-40B4-BE49-F238E27FC236}">
                <a16:creationId xmlns:a16="http://schemas.microsoft.com/office/drawing/2014/main" id="{7592AE26-1310-1E7F-C23B-F5E5063E5381}"/>
              </a:ext>
            </a:extLst>
          </p:cNvPr>
          <p:cNvGraphicFramePr>
            <a:graphicFrameLocks noChangeAspect="1"/>
          </p:cNvGraphicFramePr>
          <p:nvPr>
            <p:extLst>
              <p:ext uri="{D42A27DB-BD31-4B8C-83A1-F6EECF244321}">
                <p14:modId xmlns:p14="http://schemas.microsoft.com/office/powerpoint/2010/main" val="3922527349"/>
              </p:ext>
            </p:extLst>
          </p:nvPr>
        </p:nvGraphicFramePr>
        <p:xfrm>
          <a:off x="8750889" y="1838960"/>
          <a:ext cx="2207858" cy="1706125"/>
        </p:xfrm>
        <a:graphic>
          <a:graphicData uri="http://schemas.openxmlformats.org/presentationml/2006/ole">
            <mc:AlternateContent xmlns:mc="http://schemas.openxmlformats.org/markup-compatibility/2006">
              <mc:Choice xmlns:v="urn:schemas-microsoft-com:vml" Requires="v">
                <p:oleObj name="Acrobat Document" r:id="rId3" imgW="6034922" imgH="4663440" progId="Acrobat.Document.DC">
                  <p:embed/>
                </p:oleObj>
              </mc:Choice>
              <mc:Fallback>
                <p:oleObj name="Acrobat Document" r:id="rId3" imgW="6034922" imgH="4663440" progId="Acrobat.Document.DC">
                  <p:embed/>
                  <p:pic>
                    <p:nvPicPr>
                      <p:cNvPr id="19" name="Object 18">
                        <a:extLst>
                          <a:ext uri="{FF2B5EF4-FFF2-40B4-BE49-F238E27FC236}">
                            <a16:creationId xmlns:a16="http://schemas.microsoft.com/office/drawing/2014/main" id="{7592AE26-1310-1E7F-C23B-F5E5063E5381}"/>
                          </a:ext>
                        </a:extLst>
                      </p:cNvPr>
                      <p:cNvPicPr/>
                      <p:nvPr/>
                    </p:nvPicPr>
                    <p:blipFill>
                      <a:blip r:embed="rId4"/>
                      <a:stretch>
                        <a:fillRect/>
                      </a:stretch>
                    </p:blipFill>
                    <p:spPr>
                      <a:xfrm>
                        <a:off x="8750889" y="1838960"/>
                        <a:ext cx="2207858" cy="170612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DEDE139-6BCC-EF03-FEF7-716050F52EBA}"/>
              </a:ext>
            </a:extLst>
          </p:cNvPr>
          <p:cNvGraphicFramePr>
            <a:graphicFrameLocks noChangeAspect="1"/>
          </p:cNvGraphicFramePr>
          <p:nvPr>
            <p:extLst>
              <p:ext uri="{D42A27DB-BD31-4B8C-83A1-F6EECF244321}">
                <p14:modId xmlns:p14="http://schemas.microsoft.com/office/powerpoint/2010/main" val="1849551177"/>
              </p:ext>
            </p:extLst>
          </p:nvPr>
        </p:nvGraphicFramePr>
        <p:xfrm>
          <a:off x="8700843" y="3471212"/>
          <a:ext cx="2336824" cy="3306409"/>
        </p:xfrm>
        <a:graphic>
          <a:graphicData uri="http://schemas.openxmlformats.org/presentationml/2006/ole">
            <mc:AlternateContent xmlns:mc="http://schemas.openxmlformats.org/markup-compatibility/2006">
              <mc:Choice xmlns:v="urn:schemas-microsoft-com:vml" Requires="v">
                <p:oleObj name="Acrobat Document" r:id="rId5" imgW="4533530" imgH="6415777" progId="Acrobat.Document.DC">
                  <p:embed/>
                </p:oleObj>
              </mc:Choice>
              <mc:Fallback>
                <p:oleObj name="Acrobat Document" r:id="rId5" imgW="4533530" imgH="6415777" progId="Acrobat.Document.DC">
                  <p:embed/>
                  <p:pic>
                    <p:nvPicPr>
                      <p:cNvPr id="18" name="Object 17">
                        <a:extLst>
                          <a:ext uri="{FF2B5EF4-FFF2-40B4-BE49-F238E27FC236}">
                            <a16:creationId xmlns:a16="http://schemas.microsoft.com/office/drawing/2014/main" id="{CDEDE139-6BCC-EF03-FEF7-716050F52EBA}"/>
                          </a:ext>
                        </a:extLst>
                      </p:cNvPr>
                      <p:cNvPicPr/>
                      <p:nvPr/>
                    </p:nvPicPr>
                    <p:blipFill>
                      <a:blip r:embed="rId6"/>
                      <a:stretch>
                        <a:fillRect/>
                      </a:stretch>
                    </p:blipFill>
                    <p:spPr>
                      <a:xfrm>
                        <a:off x="8700843" y="3471212"/>
                        <a:ext cx="2336824" cy="3306409"/>
                      </a:xfrm>
                      <a:prstGeom prst="rect">
                        <a:avLst/>
                      </a:prstGeom>
                    </p:spPr>
                  </p:pic>
                </p:oleObj>
              </mc:Fallback>
            </mc:AlternateContent>
          </a:graphicData>
        </a:graphic>
      </p:graphicFrame>
    </p:spTree>
    <p:extLst>
      <p:ext uri="{BB962C8B-B14F-4D97-AF65-F5344CB8AC3E}">
        <p14:creationId xmlns:p14="http://schemas.microsoft.com/office/powerpoint/2010/main" val="15461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A6A3F-0619-7E51-2B06-CB79E982479E}"/>
              </a:ext>
            </a:extLst>
          </p:cNvPr>
          <p:cNvSpPr>
            <a:spLocks noGrp="1"/>
          </p:cNvSpPr>
          <p:nvPr>
            <p:ph type="title"/>
          </p:nvPr>
        </p:nvSpPr>
        <p:spPr/>
        <p:txBody>
          <a:bodyPr/>
          <a:lstStyle/>
          <a:p>
            <a:r>
              <a:rPr lang="en-US" dirty="0"/>
              <a:t>Which instruments to get? </a:t>
            </a:r>
            <a:endParaRPr lang="en-GB" dirty="0"/>
          </a:p>
        </p:txBody>
      </p:sp>
      <p:sp>
        <p:nvSpPr>
          <p:cNvPr id="4" name="Rectangle: Rounded Corners 3">
            <a:extLst>
              <a:ext uri="{FF2B5EF4-FFF2-40B4-BE49-F238E27FC236}">
                <a16:creationId xmlns:a16="http://schemas.microsoft.com/office/drawing/2014/main" id="{288620E3-4CBE-B31D-D41C-DA8E76E42CBE}"/>
              </a:ext>
            </a:extLst>
          </p:cNvPr>
          <p:cNvSpPr/>
          <p:nvPr/>
        </p:nvSpPr>
        <p:spPr>
          <a:xfrm>
            <a:off x="2509520" y="2235199"/>
            <a:ext cx="7172960" cy="3159761"/>
          </a:xfrm>
          <a:prstGeom prst="roundRect">
            <a:avLst>
              <a:gd name="adj" fmla="val 27739"/>
            </a:avLst>
          </a:prstGeom>
          <a:solidFill>
            <a:schemeClr val="accent1">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endParaRPr lang="en-US" sz="2400" b="1" dirty="0">
              <a:solidFill>
                <a:schemeClr val="bg1"/>
              </a:solidFill>
            </a:endParaRPr>
          </a:p>
          <a:p>
            <a:pPr marL="285750" lvl="1" indent="-285750" algn="ctr" defTabSz="1244600">
              <a:lnSpc>
                <a:spcPct val="90000"/>
              </a:lnSpc>
              <a:spcAft>
                <a:spcPct val="15000"/>
              </a:spcAft>
              <a:buFont typeface="Wingdings" panose="05000000000000000000" pitchFamily="2" charset="2"/>
              <a:buChar char="•"/>
            </a:pPr>
            <a:endParaRPr lang="en-US" sz="1400" b="1" dirty="0">
              <a:solidFill>
                <a:schemeClr val="bg1"/>
              </a:solidFill>
            </a:endParaRPr>
          </a:p>
          <a:p>
            <a:pPr marL="285750" lvl="1" indent="-285750" algn="ctr" defTabSz="1244600">
              <a:lnSpc>
                <a:spcPct val="90000"/>
              </a:lnSpc>
              <a:spcAft>
                <a:spcPct val="15000"/>
              </a:spcAft>
              <a:buFont typeface="Wingdings" panose="05000000000000000000" pitchFamily="2" charset="2"/>
              <a:buChar char="•"/>
            </a:pPr>
            <a:r>
              <a:rPr lang="en-US" sz="2400" b="1" dirty="0">
                <a:solidFill>
                  <a:schemeClr val="bg1"/>
                </a:solidFill>
              </a:rPr>
              <a:t>The target is achieving the right balance and mix of these instruments, as required in a given context. </a:t>
            </a:r>
          </a:p>
        </p:txBody>
      </p:sp>
    </p:spTree>
    <p:extLst>
      <p:ext uri="{BB962C8B-B14F-4D97-AF65-F5344CB8AC3E}">
        <p14:creationId xmlns:p14="http://schemas.microsoft.com/office/powerpoint/2010/main" val="155029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D5B8F-604D-C963-E1F6-5B232BC357FE}"/>
              </a:ext>
            </a:extLst>
          </p:cNvPr>
          <p:cNvSpPr>
            <a:spLocks noGrp="1"/>
          </p:cNvSpPr>
          <p:nvPr>
            <p:ph type="title"/>
          </p:nvPr>
        </p:nvSpPr>
        <p:spPr>
          <a:xfrm>
            <a:off x="3539525" y="3763125"/>
            <a:ext cx="5112950" cy="425530"/>
          </a:xfrm>
        </p:spPr>
        <p:txBody>
          <a:bodyPr/>
          <a:lstStyle/>
          <a:p>
            <a:r>
              <a:rPr lang="en-US" dirty="0">
                <a:solidFill>
                  <a:schemeClr val="accent2"/>
                </a:solidFill>
              </a:rPr>
              <a:t>Risk Retention Instruments</a:t>
            </a:r>
          </a:p>
        </p:txBody>
      </p:sp>
      <p:pic>
        <p:nvPicPr>
          <p:cNvPr id="4" name="Imagen 3">
            <a:extLst>
              <a:ext uri="{FF2B5EF4-FFF2-40B4-BE49-F238E27FC236}">
                <a16:creationId xmlns:a16="http://schemas.microsoft.com/office/drawing/2014/main" id="{CACEBB16-7ECD-079C-1911-38CE528F9B56}"/>
              </a:ext>
            </a:extLst>
          </p:cNvPr>
          <p:cNvPicPr>
            <a:picLocks noChangeAspect="1"/>
          </p:cNvPicPr>
          <p:nvPr/>
        </p:nvPicPr>
        <p:blipFill>
          <a:blip r:embed="rId3"/>
          <a:stretch>
            <a:fillRect/>
          </a:stretch>
        </p:blipFill>
        <p:spPr>
          <a:xfrm>
            <a:off x="5283200" y="1803400"/>
            <a:ext cx="1625600" cy="1625600"/>
          </a:xfrm>
          <a:prstGeom prst="rect">
            <a:avLst/>
          </a:prstGeom>
        </p:spPr>
      </p:pic>
    </p:spTree>
    <p:extLst>
      <p:ext uri="{BB962C8B-B14F-4D97-AF65-F5344CB8AC3E}">
        <p14:creationId xmlns:p14="http://schemas.microsoft.com/office/powerpoint/2010/main" val="19563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AC22-7912-2FA3-958F-36EF9E4E79CD}"/>
              </a:ext>
            </a:extLst>
          </p:cNvPr>
          <p:cNvSpPr>
            <a:spLocks noGrp="1"/>
          </p:cNvSpPr>
          <p:nvPr>
            <p:ph type="title"/>
          </p:nvPr>
        </p:nvSpPr>
        <p:spPr/>
        <p:txBody>
          <a:bodyPr/>
          <a:lstStyle/>
          <a:p>
            <a:r>
              <a:rPr lang="en-US" dirty="0"/>
              <a:t>Budgetary Instruments</a:t>
            </a:r>
            <a:endParaRPr lang="en-GB" dirty="0"/>
          </a:p>
        </p:txBody>
      </p:sp>
      <p:sp>
        <p:nvSpPr>
          <p:cNvPr id="4" name="Rectangle: Rounded Corners 3">
            <a:extLst>
              <a:ext uri="{FF2B5EF4-FFF2-40B4-BE49-F238E27FC236}">
                <a16:creationId xmlns:a16="http://schemas.microsoft.com/office/drawing/2014/main" id="{68754A08-1006-09B9-ACCC-368B2AA3E9F8}"/>
              </a:ext>
            </a:extLst>
          </p:cNvPr>
          <p:cNvSpPr/>
          <p:nvPr/>
        </p:nvSpPr>
        <p:spPr>
          <a:xfrm>
            <a:off x="2672081" y="2646680"/>
            <a:ext cx="2926080" cy="15646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Emergency Funds/ Contingent Funds</a:t>
            </a:r>
            <a:endParaRPr lang="en-GB" dirty="0">
              <a:solidFill>
                <a:schemeClr val="accent2"/>
              </a:solidFill>
            </a:endParaRPr>
          </a:p>
        </p:txBody>
      </p:sp>
      <p:sp>
        <p:nvSpPr>
          <p:cNvPr id="5" name="Rectangle: Rounded Corners 4">
            <a:extLst>
              <a:ext uri="{FF2B5EF4-FFF2-40B4-BE49-F238E27FC236}">
                <a16:creationId xmlns:a16="http://schemas.microsoft.com/office/drawing/2014/main" id="{9FA7ADAC-3742-7BB7-7437-B4DB9D29FBA5}"/>
              </a:ext>
            </a:extLst>
          </p:cNvPr>
          <p:cNvSpPr/>
          <p:nvPr/>
        </p:nvSpPr>
        <p:spPr>
          <a:xfrm>
            <a:off x="6593839" y="2646680"/>
            <a:ext cx="2926080" cy="156464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Budgetary Reallocations</a:t>
            </a:r>
            <a:endParaRPr lang="en-GB" dirty="0">
              <a:solidFill>
                <a:schemeClr val="accent2"/>
              </a:solidFill>
            </a:endParaRPr>
          </a:p>
        </p:txBody>
      </p:sp>
      <p:sp>
        <p:nvSpPr>
          <p:cNvPr id="6" name="Rectangle: Rounded Corners 5">
            <a:extLst>
              <a:ext uri="{FF2B5EF4-FFF2-40B4-BE49-F238E27FC236}">
                <a16:creationId xmlns:a16="http://schemas.microsoft.com/office/drawing/2014/main" id="{332E9A89-6DA8-2B30-6490-37302D8CB13F}"/>
              </a:ext>
            </a:extLst>
          </p:cNvPr>
          <p:cNvSpPr/>
          <p:nvPr/>
        </p:nvSpPr>
        <p:spPr>
          <a:xfrm>
            <a:off x="6593839" y="5178645"/>
            <a:ext cx="5109877" cy="557630"/>
          </a:xfrm>
          <a:prstGeom prst="roundRect">
            <a:avLst>
              <a:gd name="adj" fmla="val 50000"/>
            </a:avLst>
          </a:prstGeom>
          <a:solidFill>
            <a:schemeClr val="accent3">
              <a:lumMod val="20000"/>
              <a:lumOff val="8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Higher Opportunity Cost</a:t>
            </a:r>
          </a:p>
        </p:txBody>
      </p:sp>
      <p:sp>
        <p:nvSpPr>
          <p:cNvPr id="7" name="Rectangle: Rounded Corners 6">
            <a:extLst>
              <a:ext uri="{FF2B5EF4-FFF2-40B4-BE49-F238E27FC236}">
                <a16:creationId xmlns:a16="http://schemas.microsoft.com/office/drawing/2014/main" id="{1D3295F5-50BF-F1A6-057B-42F4BCB0FDA7}"/>
              </a:ext>
            </a:extLst>
          </p:cNvPr>
          <p:cNvSpPr/>
          <p:nvPr/>
        </p:nvSpPr>
        <p:spPr>
          <a:xfrm>
            <a:off x="601910" y="5178645"/>
            <a:ext cx="5138491" cy="557630"/>
          </a:xfrm>
          <a:prstGeom prst="roundRect">
            <a:avLst>
              <a:gd name="adj" fmla="val 50000"/>
            </a:avLst>
          </a:prstGeom>
          <a:solidFill>
            <a:schemeClr val="accent1">
              <a:lumMod val="20000"/>
              <a:lumOff val="80000"/>
              <a:alpha val="90000"/>
            </a:schemeClr>
          </a:solidFill>
          <a:ln>
            <a:no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marL="285750" lvl="1" indent="-285750" algn="ctr" defTabSz="1244600">
              <a:lnSpc>
                <a:spcPct val="90000"/>
              </a:lnSpc>
              <a:spcAft>
                <a:spcPct val="15000"/>
              </a:spcAft>
              <a:buFont typeface="Wingdings" panose="05000000000000000000" pitchFamily="2" charset="2"/>
              <a:buChar char="•"/>
            </a:pPr>
            <a:r>
              <a:rPr lang="en-US" sz="2400" dirty="0"/>
              <a:t>Internal Management</a:t>
            </a:r>
          </a:p>
        </p:txBody>
      </p:sp>
    </p:spTree>
    <p:extLst>
      <p:ext uri="{BB962C8B-B14F-4D97-AF65-F5344CB8AC3E}">
        <p14:creationId xmlns:p14="http://schemas.microsoft.com/office/powerpoint/2010/main" val="976238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29BFF-0C9D-20C2-702B-15A07C347506}"/>
              </a:ext>
            </a:extLst>
          </p:cNvPr>
          <p:cNvSpPr>
            <a:spLocks noGrp="1"/>
          </p:cNvSpPr>
          <p:nvPr>
            <p:ph sz="quarter" idx="12"/>
          </p:nvPr>
        </p:nvSpPr>
        <p:spPr/>
        <p:txBody>
          <a:bodyPr/>
          <a:lstStyle/>
          <a:p>
            <a:r>
              <a:rPr lang="en-US" dirty="0"/>
              <a:t>1. Contingency Funds</a:t>
            </a:r>
            <a:endParaRPr lang="en-GB" dirty="0"/>
          </a:p>
        </p:txBody>
      </p:sp>
      <p:sp>
        <p:nvSpPr>
          <p:cNvPr id="7" name="CuadroTexto 6">
            <a:extLst>
              <a:ext uri="{FF2B5EF4-FFF2-40B4-BE49-F238E27FC236}">
                <a16:creationId xmlns:a16="http://schemas.microsoft.com/office/drawing/2014/main" id="{7B61CE56-88A7-7FC6-F58B-34241842B02D}"/>
              </a:ext>
            </a:extLst>
          </p:cNvPr>
          <p:cNvSpPr txBox="1"/>
          <p:nvPr/>
        </p:nvSpPr>
        <p:spPr>
          <a:xfrm>
            <a:off x="1223889" y="1434905"/>
            <a:ext cx="9762979" cy="5111143"/>
          </a:xfrm>
          <a:prstGeom prst="rect">
            <a:avLst/>
          </a:prstGeom>
          <a:noFill/>
        </p:spPr>
        <p:txBody>
          <a:bodyPr wrap="square" rtlCol="0">
            <a:spAutoFit/>
          </a:bodyPr>
          <a:lstStyle/>
          <a:p>
            <a:pPr marL="0" algn="l" rtl="0" eaLnBrk="1" fontAlgn="t" latinLnBrk="0" hangingPunct="1">
              <a:lnSpc>
                <a:spcPct val="107000"/>
              </a:lnSpc>
              <a:spcBef>
                <a:spcPts val="0"/>
              </a:spcBef>
              <a:spcAft>
                <a:spcPts val="0"/>
              </a:spcAft>
            </a:pPr>
            <a:r>
              <a:rPr lang="en-US" sz="1800" b="1" i="0" u="none" strike="noStrike" kern="1200" dirty="0">
                <a:solidFill>
                  <a:srgbClr val="DB6E28"/>
                </a:solidFill>
                <a:effectLst/>
                <a:latin typeface="Arial" panose="020B0604020202020204" pitchFamily="34" charset="0"/>
              </a:rPr>
              <a:t>NATIONAL FUNDS TO FINANCE PREPAREDNESS, EMERGENCY RESPONSE AND RECOVERY ACTIVITIES. </a:t>
            </a:r>
          </a:p>
          <a:p>
            <a:pPr marL="0" algn="l" rtl="0" eaLnBrk="1" fontAlgn="t" latinLnBrk="0" hangingPunct="1">
              <a:lnSpc>
                <a:spcPct val="107000"/>
              </a:lnSpc>
              <a:spcBef>
                <a:spcPts val="0"/>
              </a:spcBef>
              <a:spcAft>
                <a:spcPts val="0"/>
              </a:spcAft>
            </a:pPr>
            <a:endParaRPr lang="es-CO"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800" b="0" i="0" u="none" strike="noStrike" kern="1200" dirty="0">
                <a:solidFill>
                  <a:srgbClr val="000000"/>
                </a:solidFill>
                <a:effectLst/>
                <a:latin typeface="Arial" panose="020B0604020202020204" pitchFamily="34" charset="0"/>
              </a:rPr>
              <a:t>Considered as relatively low-cost risk financing instruments and immediately available, they allow national and local agencies to develop realistic contingency plans. Such funds enable Governments to rapidly access resources to respond to a shock, which can avoid bureaucratic delays (need for verification, administrative accounting, disbursement scheduling, etc.). </a:t>
            </a:r>
            <a:endParaRPr lang="es-CO" sz="1800" b="0" i="0" u="none" strike="noStrike" dirty="0">
              <a:effectLst/>
              <a:latin typeface="Arial" panose="020B0604020202020204" pitchFamily="34" charset="0"/>
            </a:endParaRPr>
          </a:p>
          <a:p>
            <a:pPr marL="0" algn="l" rtl="0" eaLnBrk="1" fontAlgn="t" latinLnBrk="0" hangingPunct="1">
              <a:lnSpc>
                <a:spcPct val="107000"/>
              </a:lnSpc>
              <a:spcBef>
                <a:spcPts val="0"/>
              </a:spcBef>
              <a:spcAft>
                <a:spcPts val="0"/>
              </a:spcAft>
            </a:pPr>
            <a:r>
              <a:rPr lang="en-US" sz="1800" b="0" i="0" u="none" strike="noStrike" kern="1200" dirty="0">
                <a:solidFill>
                  <a:srgbClr val="000000"/>
                </a:solidFill>
                <a:effectLst/>
                <a:latin typeface="Arial" panose="020B0604020202020204" pitchFamily="34" charset="0"/>
              </a:rPr>
              <a:t>Rules under which these funds are managed are so important to ensure they are available timely. In many countries contingency funds exist, however the conditions under which they disburse are vaguely written and often broad. In such instances, it can be a challenge to ensure sufficient funds are available which a shock occurs, especially when shocks occur later in the budgetary cycle, as the funds can be depleted. </a:t>
            </a:r>
          </a:p>
          <a:p>
            <a:pPr marL="0" algn="l" rtl="0" eaLnBrk="1" fontAlgn="t" latinLnBrk="0" hangingPunct="1">
              <a:lnSpc>
                <a:spcPct val="107000"/>
              </a:lnSpc>
              <a:spcBef>
                <a:spcPts val="0"/>
              </a:spcBef>
              <a:spcAft>
                <a:spcPts val="0"/>
              </a:spcAft>
            </a:pPr>
            <a:endParaRPr lang="es-CO" sz="1800" b="0" i="0" u="none" strike="noStrike" dirty="0">
              <a:effectLst/>
              <a:latin typeface="Arial" panose="020B0604020202020204" pitchFamily="34" charset="0"/>
            </a:endParaRPr>
          </a:p>
          <a:p>
            <a:pPr marL="283464" indent="-283464" algn="l" rtl="0" eaLnBrk="1" fontAlgn="t" latinLnBrk="0" hangingPunct="1">
              <a:lnSpc>
                <a:spcPct val="107000"/>
              </a:lnSpc>
              <a:spcBef>
                <a:spcPts val="0"/>
              </a:spcBef>
              <a:spcAft>
                <a:spcPts val="0"/>
              </a:spcAft>
            </a:pPr>
            <a:r>
              <a:rPr lang="en-US"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Emergency fund Vs contingency fund </a:t>
            </a:r>
            <a:endParaRPr lang="es-CO" sz="1800" b="0" i="0" u="none" strike="noStrike" dirty="0">
              <a:effectLst/>
              <a:latin typeface="Arial" panose="020B0604020202020204" pitchFamily="34" charset="0"/>
            </a:endParaRPr>
          </a:p>
          <a:p>
            <a:pPr marL="0" indent="0" algn="l" rtl="0" eaLnBrk="1" fontAlgn="t" latinLnBrk="0" hangingPunct="1">
              <a:lnSpc>
                <a:spcPct val="107000"/>
              </a:lnSpc>
              <a:spcBef>
                <a:spcPts val="0"/>
              </a:spcBef>
              <a:spcAft>
                <a:spcPts val="0"/>
              </a:spcAft>
            </a:pPr>
            <a:r>
              <a:rPr lang="en-US"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            (Disaster definition)</a:t>
            </a:r>
            <a:endParaRPr lang="es-CO" sz="1800" b="0" i="0" u="none" strike="noStrike" dirty="0">
              <a:effectLst/>
              <a:latin typeface="Arial" panose="020B0604020202020204" pitchFamily="34" charset="0"/>
            </a:endParaRPr>
          </a:p>
          <a:p>
            <a:pPr marL="0" algn="r" rtl="0" eaLnBrk="1" fontAlgn="t" latinLnBrk="0" hangingPunct="1">
              <a:lnSpc>
                <a:spcPct val="107000"/>
              </a:lnSpc>
              <a:spcBef>
                <a:spcPts val="0"/>
              </a:spcBef>
              <a:spcAft>
                <a:spcPts val="0"/>
              </a:spcAft>
            </a:pPr>
            <a:r>
              <a:rPr lang="fr-FR"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1" i="0" u="none" strike="noStrike" kern="1200" dirty="0" err="1">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Contingency</a:t>
            </a:r>
            <a:r>
              <a:rPr lang="fr-FR"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1" i="0" u="none" strike="noStrike" kern="1200" dirty="0" err="1">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funds</a:t>
            </a:r>
            <a:r>
              <a:rPr lang="fr-FR"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 and </a:t>
            </a:r>
            <a:r>
              <a:rPr lang="fr-FR" sz="1800" b="1" i="0" u="none" strike="noStrike" kern="1200" dirty="0" err="1">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contingency</a:t>
            </a:r>
            <a:r>
              <a:rPr lang="fr-FR" sz="1800" b="1" i="0" u="none" strike="noStrike" kern="1200" dirty="0">
                <a:solidFill>
                  <a:srgbClr val="DB6E28"/>
                </a:solidFill>
                <a:effectLst/>
                <a:latin typeface="Calibri" panose="020F0502020204030204" pitchFamily="34" charset="0"/>
                <a:ea typeface="Calibri" panose="020F0502020204030204" pitchFamily="34" charset="0"/>
                <a:cs typeface="Times New Roman" panose="02020603050405020304" pitchFamily="18" charset="0"/>
              </a:rPr>
              <a:t> plan ?!?</a:t>
            </a:r>
            <a:endParaRPr lang="es-CO" sz="1800" b="0" i="0" u="none" strike="noStrike" dirty="0">
              <a:effectLst/>
              <a:latin typeface="Arial" panose="020B0604020202020204" pitchFamily="34" charset="0"/>
            </a:endParaRPr>
          </a:p>
          <a:p>
            <a:endParaRPr lang="es-CO" dirty="0"/>
          </a:p>
        </p:txBody>
      </p:sp>
    </p:spTree>
    <p:extLst>
      <p:ext uri="{BB962C8B-B14F-4D97-AF65-F5344CB8AC3E}">
        <p14:creationId xmlns:p14="http://schemas.microsoft.com/office/powerpoint/2010/main" val="60167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AC0840AB-95F6-5928-AFC7-F6B6D305F1B1}"/>
              </a:ext>
            </a:extLst>
          </p:cNvPr>
          <p:cNvSpPr/>
          <p:nvPr/>
        </p:nvSpPr>
        <p:spPr>
          <a:xfrm>
            <a:off x="447820" y="1463041"/>
            <a:ext cx="11296357" cy="5064369"/>
          </a:xfrm>
          <a:prstGeom prst="roundRect">
            <a:avLst>
              <a:gd name="adj" fmla="val 805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95000"/>
                </a:schemeClr>
              </a:solidFill>
            </a:endParaRPr>
          </a:p>
        </p:txBody>
      </p:sp>
      <p:sp>
        <p:nvSpPr>
          <p:cNvPr id="3" name="Content Placeholder 2">
            <a:extLst>
              <a:ext uri="{FF2B5EF4-FFF2-40B4-BE49-F238E27FC236}">
                <a16:creationId xmlns:a16="http://schemas.microsoft.com/office/drawing/2014/main" id="{0C922EA1-F255-E67B-70F7-C3BA6C51142F}"/>
              </a:ext>
            </a:extLst>
          </p:cNvPr>
          <p:cNvSpPr>
            <a:spLocks noGrp="1"/>
          </p:cNvSpPr>
          <p:nvPr>
            <p:ph sz="quarter" idx="12"/>
          </p:nvPr>
        </p:nvSpPr>
        <p:spPr/>
        <p:txBody>
          <a:bodyPr/>
          <a:lstStyle/>
          <a:p>
            <a:r>
              <a:rPr lang="en-US" dirty="0"/>
              <a:t>2. Budgetary Reallocation</a:t>
            </a:r>
            <a:endParaRPr lang="en-GB" dirty="0"/>
          </a:p>
        </p:txBody>
      </p:sp>
      <p:sp>
        <p:nvSpPr>
          <p:cNvPr id="6" name="CuadroTexto 5">
            <a:extLst>
              <a:ext uri="{FF2B5EF4-FFF2-40B4-BE49-F238E27FC236}">
                <a16:creationId xmlns:a16="http://schemas.microsoft.com/office/drawing/2014/main" id="{B56CC6D6-1795-3504-FF83-D29761062CBF}"/>
              </a:ext>
            </a:extLst>
          </p:cNvPr>
          <p:cNvSpPr txBox="1"/>
          <p:nvPr/>
        </p:nvSpPr>
        <p:spPr>
          <a:xfrm>
            <a:off x="890952" y="1871003"/>
            <a:ext cx="10410092" cy="3859903"/>
          </a:xfrm>
          <a:prstGeom prst="rect">
            <a:avLst/>
          </a:prstGeom>
          <a:noFill/>
        </p:spPr>
        <p:txBody>
          <a:bodyPr wrap="square" rtlCol="0">
            <a:spAutoFit/>
          </a:bodyPr>
          <a:lstStyle/>
          <a:p>
            <a:pPr>
              <a:lnSpc>
                <a:spcPct val="107000"/>
              </a:lnSpc>
              <a:spcAft>
                <a:spcPts val="0"/>
              </a:spcAft>
            </a:pPr>
            <a:r>
              <a:rPr lang="fr-FR" sz="2000" b="1" dirty="0" err="1">
                <a:solidFill>
                  <a:schemeClr val="accent2"/>
                </a:solidFill>
                <a:effectLst/>
              </a:rPr>
              <a:t>Definition</a:t>
            </a:r>
            <a:r>
              <a:rPr lang="fr-FR" sz="2000" b="1" dirty="0">
                <a:solidFill>
                  <a:schemeClr val="accent2"/>
                </a:solidFill>
                <a:effectLst/>
              </a:rPr>
              <a:t> and how </a:t>
            </a:r>
            <a:r>
              <a:rPr lang="fr-FR" sz="2000" b="1" dirty="0" err="1">
                <a:solidFill>
                  <a:schemeClr val="accent2"/>
                </a:solidFill>
                <a:effectLst/>
              </a:rPr>
              <a:t>it</a:t>
            </a:r>
            <a:r>
              <a:rPr lang="fr-FR" sz="2000" b="1" dirty="0">
                <a:solidFill>
                  <a:schemeClr val="accent2"/>
                </a:solidFill>
                <a:effectLst/>
              </a:rPr>
              <a:t> </a:t>
            </a:r>
            <a:r>
              <a:rPr lang="fr-FR" sz="2000" b="1" dirty="0" err="1">
                <a:solidFill>
                  <a:schemeClr val="accent2"/>
                </a:solidFill>
                <a:effectLst/>
              </a:rPr>
              <a:t>works</a:t>
            </a:r>
            <a:endParaRPr lang="fr-FR" sz="1200" b="1" dirty="0">
              <a:solidFill>
                <a:schemeClr val="accent2"/>
              </a:solidFill>
              <a:effectLst/>
            </a:endParaRPr>
          </a:p>
          <a:p>
            <a:pPr>
              <a:lnSpc>
                <a:spcPct val="107000"/>
              </a:lnSpc>
              <a:spcAft>
                <a:spcPts val="0"/>
              </a:spcAft>
            </a:pPr>
            <a:r>
              <a:rPr lang="fr-FR" sz="1200" dirty="0">
                <a:solidFill>
                  <a:schemeClr val="tx1"/>
                </a:solidFill>
                <a:effectLst/>
              </a:rPr>
              <a:t> </a:t>
            </a:r>
          </a:p>
          <a:p>
            <a:pPr algn="just">
              <a:lnSpc>
                <a:spcPct val="107000"/>
              </a:lnSpc>
              <a:spcAft>
                <a:spcPts val="0"/>
              </a:spcAft>
            </a:pPr>
            <a:r>
              <a:rPr lang="fr-FR" sz="1800" dirty="0">
                <a:solidFill>
                  <a:schemeClr val="tx1"/>
                </a:solidFill>
                <a:effectLst/>
              </a:rPr>
              <a:t>A budget </a:t>
            </a:r>
            <a:r>
              <a:rPr lang="fr-FR" sz="1800" dirty="0" err="1">
                <a:solidFill>
                  <a:schemeClr val="tx1"/>
                </a:solidFill>
                <a:effectLst/>
              </a:rPr>
              <a:t>reallocation</a:t>
            </a:r>
            <a:r>
              <a:rPr lang="fr-FR" sz="1800" dirty="0">
                <a:solidFill>
                  <a:schemeClr val="tx1"/>
                </a:solidFill>
                <a:effectLst/>
              </a:rPr>
              <a:t> </a:t>
            </a:r>
            <a:r>
              <a:rPr lang="fr-FR" sz="1800" dirty="0" err="1">
                <a:solidFill>
                  <a:schemeClr val="tx1"/>
                </a:solidFill>
                <a:effectLst/>
              </a:rPr>
              <a:t>is</a:t>
            </a:r>
            <a:r>
              <a:rPr lang="fr-FR" sz="1800" baseline="0" dirty="0">
                <a:solidFill>
                  <a:schemeClr val="tx1"/>
                </a:solidFill>
                <a:effectLst/>
              </a:rPr>
              <a:t> the </a:t>
            </a:r>
            <a:r>
              <a:rPr lang="fr-FR" sz="1800" baseline="0" dirty="0" err="1">
                <a:solidFill>
                  <a:schemeClr val="tx1"/>
                </a:solidFill>
                <a:effectLst/>
              </a:rPr>
              <a:t>mechanism</a:t>
            </a:r>
            <a:r>
              <a:rPr lang="fr-FR" sz="1800" baseline="0" dirty="0">
                <a:solidFill>
                  <a:schemeClr val="tx1"/>
                </a:solidFill>
                <a:effectLst/>
              </a:rPr>
              <a:t> </a:t>
            </a:r>
            <a:r>
              <a:rPr lang="fr-FR" sz="1800" baseline="0" dirty="0" err="1">
                <a:solidFill>
                  <a:schemeClr val="tx1"/>
                </a:solidFill>
                <a:effectLst/>
              </a:rPr>
              <a:t>allowing</a:t>
            </a:r>
            <a:r>
              <a:rPr lang="fr-FR" sz="1800" baseline="0" dirty="0">
                <a:solidFill>
                  <a:schemeClr val="tx1"/>
                </a:solidFill>
                <a:effectLst/>
              </a:rPr>
              <a:t> to use </a:t>
            </a:r>
            <a:r>
              <a:rPr lang="fr-FR" sz="1800" baseline="0" dirty="0" err="1">
                <a:solidFill>
                  <a:schemeClr val="tx1"/>
                </a:solidFill>
                <a:effectLst/>
              </a:rPr>
              <a:t>existing</a:t>
            </a:r>
            <a:r>
              <a:rPr lang="fr-FR" sz="1800" baseline="0" dirty="0">
                <a:solidFill>
                  <a:schemeClr val="tx1"/>
                </a:solidFill>
                <a:effectLst/>
              </a:rPr>
              <a:t> budget </a:t>
            </a:r>
            <a:r>
              <a:rPr lang="fr-FR" sz="1800" baseline="0" dirty="0" err="1">
                <a:solidFill>
                  <a:schemeClr val="tx1"/>
                </a:solidFill>
                <a:effectLst/>
              </a:rPr>
              <a:t>devoted</a:t>
            </a:r>
            <a:r>
              <a:rPr lang="fr-FR" sz="1800" baseline="0" dirty="0">
                <a:solidFill>
                  <a:schemeClr val="tx1"/>
                </a:solidFill>
                <a:effectLst/>
              </a:rPr>
              <a:t> to </a:t>
            </a:r>
            <a:r>
              <a:rPr lang="fr-FR" sz="1800" baseline="0" dirty="0" err="1">
                <a:solidFill>
                  <a:schemeClr val="tx1"/>
                </a:solidFill>
                <a:effectLst/>
              </a:rPr>
              <a:t>other</a:t>
            </a:r>
            <a:r>
              <a:rPr lang="fr-FR" sz="1800" baseline="0" dirty="0">
                <a:solidFill>
                  <a:schemeClr val="tx1"/>
                </a:solidFill>
                <a:effectLst/>
              </a:rPr>
              <a:t> uses/</a:t>
            </a:r>
            <a:r>
              <a:rPr lang="fr-FR" sz="1800" baseline="0" dirty="0" err="1">
                <a:solidFill>
                  <a:schemeClr val="tx1"/>
                </a:solidFill>
                <a:effectLst/>
              </a:rPr>
              <a:t>activities</a:t>
            </a:r>
            <a:r>
              <a:rPr lang="fr-FR" sz="1800" baseline="0" dirty="0">
                <a:solidFill>
                  <a:schemeClr val="tx1"/>
                </a:solidFill>
                <a:effectLst/>
              </a:rPr>
              <a:t>/</a:t>
            </a:r>
            <a:r>
              <a:rPr lang="fr-FR" sz="1800" baseline="0" dirty="0" err="1">
                <a:solidFill>
                  <a:schemeClr val="tx1"/>
                </a:solidFill>
                <a:effectLst/>
              </a:rPr>
              <a:t>department</a:t>
            </a:r>
            <a:r>
              <a:rPr lang="fr-FR" sz="1800" baseline="0" dirty="0">
                <a:solidFill>
                  <a:schemeClr val="tx1"/>
                </a:solidFill>
                <a:effectLst/>
              </a:rPr>
              <a:t> as per the initial/</a:t>
            </a:r>
            <a:r>
              <a:rPr lang="fr-FR" sz="1800" baseline="0" dirty="0" err="1">
                <a:solidFill>
                  <a:schemeClr val="tx1"/>
                </a:solidFill>
                <a:effectLst/>
              </a:rPr>
              <a:t>amended</a:t>
            </a:r>
            <a:r>
              <a:rPr lang="fr-FR" sz="1800" baseline="0" dirty="0">
                <a:solidFill>
                  <a:schemeClr val="tx1"/>
                </a:solidFill>
                <a:effectLst/>
              </a:rPr>
              <a:t> </a:t>
            </a:r>
            <a:r>
              <a:rPr lang="fr-FR" sz="1800" baseline="0" dirty="0" err="1">
                <a:solidFill>
                  <a:schemeClr val="tx1"/>
                </a:solidFill>
                <a:effectLst/>
              </a:rPr>
              <a:t>financial</a:t>
            </a:r>
            <a:r>
              <a:rPr lang="fr-FR" sz="1800" baseline="0" dirty="0">
                <a:solidFill>
                  <a:schemeClr val="tx1"/>
                </a:solidFill>
                <a:effectLst/>
              </a:rPr>
              <a:t> </a:t>
            </a:r>
            <a:r>
              <a:rPr lang="fr-FR" sz="1800" baseline="0" dirty="0" err="1">
                <a:solidFill>
                  <a:schemeClr val="tx1"/>
                </a:solidFill>
                <a:effectLst/>
              </a:rPr>
              <a:t>act</a:t>
            </a:r>
            <a:r>
              <a:rPr lang="fr-FR" sz="1800" baseline="0" dirty="0">
                <a:solidFill>
                  <a:schemeClr val="tx1"/>
                </a:solidFill>
                <a:effectLst/>
              </a:rPr>
              <a:t> but due to </a:t>
            </a:r>
            <a:r>
              <a:rPr lang="fr-FR" sz="1800" baseline="0" dirty="0" err="1">
                <a:solidFill>
                  <a:schemeClr val="tx1"/>
                </a:solidFill>
                <a:effectLst/>
              </a:rPr>
              <a:t>some</a:t>
            </a:r>
            <a:r>
              <a:rPr lang="fr-FR" sz="1800" baseline="0" dirty="0">
                <a:solidFill>
                  <a:schemeClr val="tx1"/>
                </a:solidFill>
                <a:effectLst/>
              </a:rPr>
              <a:t> </a:t>
            </a:r>
            <a:r>
              <a:rPr lang="fr-FR" sz="1800" baseline="0" dirty="0" err="1">
                <a:solidFill>
                  <a:schemeClr val="tx1"/>
                </a:solidFill>
                <a:effectLst/>
              </a:rPr>
              <a:t>circumstances</a:t>
            </a:r>
            <a:r>
              <a:rPr lang="fr-FR" sz="1800" baseline="0" dirty="0">
                <a:solidFill>
                  <a:schemeClr val="tx1"/>
                </a:solidFill>
                <a:effectLst/>
              </a:rPr>
              <a:t>, </a:t>
            </a:r>
            <a:r>
              <a:rPr lang="fr-FR" sz="1800" baseline="0" dirty="0" err="1">
                <a:solidFill>
                  <a:schemeClr val="tx1"/>
                </a:solidFill>
                <a:effectLst/>
              </a:rPr>
              <a:t>is</a:t>
            </a:r>
            <a:r>
              <a:rPr lang="fr-FR" sz="1800" baseline="0" dirty="0">
                <a:solidFill>
                  <a:schemeClr val="tx1"/>
                </a:solidFill>
                <a:effectLst/>
              </a:rPr>
              <a:t> </a:t>
            </a:r>
            <a:r>
              <a:rPr lang="fr-FR" sz="1800" baseline="0" dirty="0" err="1">
                <a:solidFill>
                  <a:schemeClr val="tx1"/>
                </a:solidFill>
                <a:effectLst/>
              </a:rPr>
              <a:t>utilized</a:t>
            </a:r>
            <a:r>
              <a:rPr lang="fr-FR" sz="1800" baseline="0" dirty="0">
                <a:solidFill>
                  <a:schemeClr val="tx1"/>
                </a:solidFill>
                <a:effectLst/>
              </a:rPr>
              <a:t> for </a:t>
            </a:r>
            <a:r>
              <a:rPr lang="fr-FR" sz="1800" baseline="0" dirty="0" err="1">
                <a:solidFill>
                  <a:schemeClr val="tx1"/>
                </a:solidFill>
                <a:effectLst/>
              </a:rPr>
              <a:t>activties</a:t>
            </a:r>
            <a:r>
              <a:rPr lang="fr-FR" sz="1800" baseline="0" dirty="0">
                <a:solidFill>
                  <a:schemeClr val="tx1"/>
                </a:solidFill>
                <a:effectLst/>
              </a:rPr>
              <a:t>/</a:t>
            </a:r>
            <a:r>
              <a:rPr lang="fr-FR" sz="1800" baseline="0" dirty="0" err="1">
                <a:solidFill>
                  <a:schemeClr val="tx1"/>
                </a:solidFill>
                <a:effectLst/>
              </a:rPr>
              <a:t>department</a:t>
            </a:r>
            <a:r>
              <a:rPr lang="fr-FR" sz="1800" baseline="0" dirty="0">
                <a:solidFill>
                  <a:schemeClr val="tx1"/>
                </a:solidFill>
                <a:effectLst/>
              </a:rPr>
              <a:t> </a:t>
            </a:r>
            <a:r>
              <a:rPr lang="fr-FR" sz="1800" baseline="0" dirty="0" err="1">
                <a:solidFill>
                  <a:schemeClr val="tx1"/>
                </a:solidFill>
                <a:effectLst/>
              </a:rPr>
              <a:t>other</a:t>
            </a:r>
            <a:r>
              <a:rPr lang="fr-FR" sz="1800" baseline="0" dirty="0">
                <a:solidFill>
                  <a:schemeClr val="tx1"/>
                </a:solidFill>
                <a:effectLst/>
              </a:rPr>
              <a:t> </a:t>
            </a:r>
            <a:r>
              <a:rPr lang="fr-FR" sz="1800" baseline="0" dirty="0" err="1">
                <a:solidFill>
                  <a:schemeClr val="tx1"/>
                </a:solidFill>
                <a:effectLst/>
              </a:rPr>
              <a:t>than</a:t>
            </a:r>
            <a:r>
              <a:rPr lang="fr-FR" sz="1800" baseline="0" dirty="0">
                <a:solidFill>
                  <a:schemeClr val="tx1"/>
                </a:solidFill>
                <a:effectLst/>
              </a:rPr>
              <a:t> </a:t>
            </a:r>
            <a:r>
              <a:rPr lang="fr-FR" sz="1800" baseline="0" dirty="0" err="1">
                <a:solidFill>
                  <a:schemeClr val="tx1"/>
                </a:solidFill>
                <a:effectLst/>
              </a:rPr>
              <a:t>what</a:t>
            </a:r>
            <a:r>
              <a:rPr lang="fr-FR" sz="1800" baseline="0" dirty="0">
                <a:solidFill>
                  <a:schemeClr val="tx1"/>
                </a:solidFill>
                <a:effectLst/>
              </a:rPr>
              <a:t> </a:t>
            </a:r>
            <a:r>
              <a:rPr lang="fr-FR" sz="1800" baseline="0" dirty="0" err="1">
                <a:solidFill>
                  <a:schemeClr val="tx1"/>
                </a:solidFill>
                <a:effectLst/>
              </a:rPr>
              <a:t>it</a:t>
            </a:r>
            <a:r>
              <a:rPr lang="fr-FR" sz="1800" baseline="0" dirty="0">
                <a:solidFill>
                  <a:schemeClr val="tx1"/>
                </a:solidFill>
                <a:effectLst/>
              </a:rPr>
              <a:t> </a:t>
            </a:r>
            <a:r>
              <a:rPr lang="fr-FR" sz="1800" baseline="0" dirty="0" err="1">
                <a:solidFill>
                  <a:schemeClr val="tx1"/>
                </a:solidFill>
                <a:effectLst/>
              </a:rPr>
              <a:t>was</a:t>
            </a:r>
            <a:r>
              <a:rPr lang="fr-FR" sz="1800" baseline="0" dirty="0">
                <a:solidFill>
                  <a:schemeClr val="tx1"/>
                </a:solidFill>
                <a:effectLst/>
              </a:rPr>
              <a:t> </a:t>
            </a:r>
            <a:r>
              <a:rPr lang="fr-FR" sz="1800" baseline="0" dirty="0" err="1">
                <a:solidFill>
                  <a:schemeClr val="tx1"/>
                </a:solidFill>
                <a:effectLst/>
              </a:rPr>
              <a:t>devoted</a:t>
            </a:r>
            <a:r>
              <a:rPr lang="fr-FR" sz="1800" baseline="0" dirty="0">
                <a:solidFill>
                  <a:schemeClr val="tx1"/>
                </a:solidFill>
                <a:effectLst/>
              </a:rPr>
              <a:t>/</a:t>
            </a:r>
            <a:r>
              <a:rPr lang="fr-FR" sz="1800" baseline="0" dirty="0" err="1">
                <a:solidFill>
                  <a:schemeClr val="tx1"/>
                </a:solidFill>
                <a:effectLst/>
              </a:rPr>
              <a:t>allocated</a:t>
            </a:r>
            <a:r>
              <a:rPr lang="fr-FR" sz="1800" baseline="0" dirty="0">
                <a:solidFill>
                  <a:schemeClr val="tx1"/>
                </a:solidFill>
                <a:effectLst/>
              </a:rPr>
              <a:t> to.</a:t>
            </a:r>
          </a:p>
          <a:p>
            <a:pPr algn="just">
              <a:lnSpc>
                <a:spcPct val="107000"/>
              </a:lnSpc>
              <a:spcAft>
                <a:spcPts val="0"/>
              </a:spcAft>
            </a:pPr>
            <a:endParaRPr lang="fr-FR" sz="1800" baseline="0" dirty="0">
              <a:solidFill>
                <a:schemeClr val="tx1"/>
              </a:solidFill>
              <a:effectLst/>
            </a:endParaRPr>
          </a:p>
          <a:p>
            <a:pPr algn="just">
              <a:lnSpc>
                <a:spcPct val="107000"/>
              </a:lnSpc>
              <a:spcAft>
                <a:spcPts val="0"/>
              </a:spcAft>
            </a:pPr>
            <a:r>
              <a:rPr lang="en-US" sz="1800" baseline="0" dirty="0">
                <a:solidFill>
                  <a:schemeClr val="tx1"/>
                </a:solidFill>
                <a:effectLst/>
              </a:rPr>
              <a:t>It is the redesignation of appropriated or budgeted funds from one account to another account or to a newly - created account for a different use or purpose.</a:t>
            </a:r>
            <a:endParaRPr lang="fr-FR" sz="1800" baseline="0" dirty="0">
              <a:solidFill>
                <a:schemeClr val="tx1"/>
              </a:solidFill>
              <a:effectLst/>
            </a:endParaRPr>
          </a:p>
          <a:p>
            <a:pPr algn="just">
              <a:lnSpc>
                <a:spcPct val="107000"/>
              </a:lnSpc>
              <a:spcAft>
                <a:spcPts val="0"/>
              </a:spcAft>
            </a:pPr>
            <a:endParaRPr lang="fr-FR" sz="1800" baseline="0" dirty="0">
              <a:solidFill>
                <a:schemeClr val="tx1"/>
              </a:solidFill>
              <a:effectLst/>
            </a:endParaRPr>
          </a:p>
          <a:p>
            <a:pPr marL="0" marR="0" indent="0" algn="just" defTabSz="914400" rtl="0" eaLnBrk="1" fontAlgn="auto" latinLnBrk="0" hangingPunct="1">
              <a:lnSpc>
                <a:spcPct val="107000"/>
              </a:lnSpc>
              <a:spcBef>
                <a:spcPts val="0"/>
              </a:spcBef>
              <a:spcAft>
                <a:spcPts val="0"/>
              </a:spcAft>
              <a:buClrTx/>
              <a:buSzTx/>
              <a:buFontTx/>
              <a:buNone/>
              <a:tabLst/>
              <a:defRPr/>
            </a:pPr>
            <a:r>
              <a:rPr lang="fr-FR" sz="1800" b="1" dirty="0">
                <a:solidFill>
                  <a:schemeClr val="accent2"/>
                </a:solidFill>
                <a:effectLst/>
              </a:rPr>
              <a:t>Objective : </a:t>
            </a:r>
            <a:endParaRPr lang="fr-FR" sz="1800" b="1" baseline="0" dirty="0">
              <a:solidFill>
                <a:schemeClr val="accent2"/>
              </a:solidFill>
              <a:effectLst/>
            </a:endParaRPr>
          </a:p>
          <a:p>
            <a:pPr marL="0" marR="0" indent="0" algn="just" defTabSz="914400" rtl="0" eaLnBrk="1" fontAlgn="auto" latinLnBrk="0" hangingPunct="1">
              <a:lnSpc>
                <a:spcPct val="107000"/>
              </a:lnSpc>
              <a:spcBef>
                <a:spcPts val="0"/>
              </a:spcBef>
              <a:spcAft>
                <a:spcPts val="0"/>
              </a:spcAft>
              <a:buClrTx/>
              <a:buSzTx/>
              <a:buFontTx/>
              <a:buNone/>
              <a:tabLst/>
              <a:defRPr/>
            </a:pPr>
            <a:r>
              <a:rPr lang="fr-FR" sz="1800" dirty="0">
                <a:solidFill>
                  <a:schemeClr val="tx1"/>
                </a:solidFill>
                <a:effectLst/>
              </a:rPr>
              <a:t>to </a:t>
            </a:r>
            <a:r>
              <a:rPr lang="fr-FR" sz="1800" dirty="0" err="1">
                <a:solidFill>
                  <a:schemeClr val="tx1"/>
                </a:solidFill>
                <a:effectLst/>
              </a:rPr>
              <a:t>provide</a:t>
            </a:r>
            <a:r>
              <a:rPr lang="fr-FR" sz="1800" dirty="0">
                <a:solidFill>
                  <a:schemeClr val="tx1"/>
                </a:solidFill>
                <a:effectLst/>
              </a:rPr>
              <a:t> </a:t>
            </a:r>
            <a:r>
              <a:rPr lang="fr-FR" sz="1800" dirty="0" err="1">
                <a:solidFill>
                  <a:schemeClr val="tx1"/>
                </a:solidFill>
                <a:effectLst/>
              </a:rPr>
              <a:t>liquidity</a:t>
            </a:r>
            <a:r>
              <a:rPr lang="fr-FR" sz="1800" dirty="0">
                <a:solidFill>
                  <a:schemeClr val="tx1"/>
                </a:solidFill>
                <a:effectLst/>
              </a:rPr>
              <a:t> to a</a:t>
            </a:r>
            <a:r>
              <a:rPr lang="fr-FR" sz="1800" baseline="0" dirty="0">
                <a:solidFill>
                  <a:schemeClr val="tx1"/>
                </a:solidFill>
                <a:effectLst/>
              </a:rPr>
              <a:t> </a:t>
            </a:r>
            <a:r>
              <a:rPr lang="fr-FR" sz="1800" baseline="0" dirty="0" err="1">
                <a:solidFill>
                  <a:schemeClr val="tx1"/>
                </a:solidFill>
                <a:effectLst/>
              </a:rPr>
              <a:t>department</a:t>
            </a:r>
            <a:r>
              <a:rPr lang="fr-FR" sz="1800" baseline="0" dirty="0">
                <a:solidFill>
                  <a:schemeClr val="tx1"/>
                </a:solidFill>
                <a:effectLst/>
              </a:rPr>
              <a:t> </a:t>
            </a:r>
            <a:r>
              <a:rPr lang="fr-FR" sz="1800" baseline="0" dirty="0" err="1">
                <a:solidFill>
                  <a:schemeClr val="tx1"/>
                </a:solidFill>
                <a:effectLst/>
              </a:rPr>
              <a:t>facing</a:t>
            </a:r>
            <a:r>
              <a:rPr lang="fr-FR" sz="1800" baseline="0" dirty="0">
                <a:solidFill>
                  <a:schemeClr val="tx1"/>
                </a:solidFill>
                <a:effectLst/>
              </a:rPr>
              <a:t> </a:t>
            </a:r>
            <a:r>
              <a:rPr lang="fr-FR" sz="1800" baseline="0" dirty="0" err="1">
                <a:solidFill>
                  <a:schemeClr val="tx1"/>
                </a:solidFill>
                <a:effectLst/>
              </a:rPr>
              <a:t>funds</a:t>
            </a:r>
            <a:r>
              <a:rPr lang="fr-FR" sz="1800" baseline="0" dirty="0">
                <a:solidFill>
                  <a:schemeClr val="tx1"/>
                </a:solidFill>
                <a:effectLst/>
              </a:rPr>
              <a:t> </a:t>
            </a:r>
            <a:r>
              <a:rPr lang="fr-FR" sz="1800" baseline="0" dirty="0" err="1">
                <a:solidFill>
                  <a:schemeClr val="tx1"/>
                </a:solidFill>
                <a:effectLst/>
              </a:rPr>
              <a:t>shortages</a:t>
            </a:r>
            <a:r>
              <a:rPr lang="fr-FR" sz="1800" baseline="0" dirty="0">
                <a:solidFill>
                  <a:schemeClr val="tx1"/>
                </a:solidFill>
                <a:effectLst/>
              </a:rPr>
              <a:t> due to </a:t>
            </a:r>
            <a:r>
              <a:rPr lang="fr-FR" sz="1800" baseline="0" dirty="0" err="1">
                <a:solidFill>
                  <a:schemeClr val="tx1"/>
                </a:solidFill>
                <a:effectLst/>
              </a:rPr>
              <a:t>disasters</a:t>
            </a:r>
            <a:r>
              <a:rPr lang="fr-FR" sz="1800" baseline="0" dirty="0">
                <a:solidFill>
                  <a:schemeClr val="tx1"/>
                </a:solidFill>
                <a:effectLst/>
              </a:rPr>
              <a:t> and </a:t>
            </a:r>
            <a:r>
              <a:rPr lang="fr-FR" sz="1800" baseline="0" dirty="0" err="1">
                <a:solidFill>
                  <a:schemeClr val="tx1"/>
                </a:solidFill>
                <a:effectLst/>
              </a:rPr>
              <a:t>allow</a:t>
            </a:r>
            <a:r>
              <a:rPr lang="fr-FR" sz="1800" baseline="0" dirty="0">
                <a:solidFill>
                  <a:schemeClr val="tx1"/>
                </a:solidFill>
                <a:effectLst/>
              </a:rPr>
              <a:t> </a:t>
            </a:r>
            <a:r>
              <a:rPr lang="fr-FR" sz="1800" baseline="0" dirty="0" err="1">
                <a:solidFill>
                  <a:schemeClr val="tx1"/>
                </a:solidFill>
                <a:effectLst/>
              </a:rPr>
              <a:t>him</a:t>
            </a:r>
            <a:r>
              <a:rPr lang="fr-FR" sz="1800" baseline="0" dirty="0">
                <a:solidFill>
                  <a:schemeClr val="tx1"/>
                </a:solidFill>
                <a:effectLst/>
              </a:rPr>
              <a:t> to cover </a:t>
            </a:r>
            <a:r>
              <a:rPr lang="fr-FR" sz="1800" baseline="0" dirty="0" err="1">
                <a:solidFill>
                  <a:schemeClr val="tx1"/>
                </a:solidFill>
                <a:effectLst/>
              </a:rPr>
              <a:t>response</a:t>
            </a:r>
            <a:r>
              <a:rPr lang="fr-FR" sz="1800" baseline="0" dirty="0">
                <a:solidFill>
                  <a:schemeClr val="tx1"/>
                </a:solidFill>
                <a:effectLst/>
              </a:rPr>
              <a:t> </a:t>
            </a:r>
            <a:r>
              <a:rPr lang="fr-FR" sz="1800" baseline="0" dirty="0" err="1">
                <a:solidFill>
                  <a:schemeClr val="tx1"/>
                </a:solidFill>
                <a:effectLst/>
              </a:rPr>
              <a:t>activities</a:t>
            </a:r>
            <a:r>
              <a:rPr lang="fr-FR" sz="1800" baseline="0" dirty="0">
                <a:solidFill>
                  <a:schemeClr val="tx1"/>
                </a:solidFill>
                <a:effectLst/>
              </a:rPr>
              <a:t> (relief, </a:t>
            </a:r>
            <a:r>
              <a:rPr lang="fr-FR" sz="1800" baseline="0" dirty="0" err="1">
                <a:solidFill>
                  <a:schemeClr val="tx1"/>
                </a:solidFill>
                <a:effectLst/>
              </a:rPr>
              <a:t>early</a:t>
            </a:r>
            <a:r>
              <a:rPr lang="fr-FR" sz="1800" baseline="0" dirty="0">
                <a:solidFill>
                  <a:schemeClr val="tx1"/>
                </a:solidFill>
                <a:effectLst/>
              </a:rPr>
              <a:t> </a:t>
            </a:r>
            <a:r>
              <a:rPr lang="fr-FR" sz="1800" baseline="0" dirty="0" err="1">
                <a:solidFill>
                  <a:schemeClr val="tx1"/>
                </a:solidFill>
                <a:effectLst/>
              </a:rPr>
              <a:t>recovery</a:t>
            </a:r>
            <a:r>
              <a:rPr lang="fr-FR" sz="1800" baseline="0" dirty="0">
                <a:solidFill>
                  <a:schemeClr val="tx1"/>
                </a:solidFill>
                <a:effectLst/>
              </a:rPr>
              <a:t> etc.) </a:t>
            </a:r>
            <a:r>
              <a:rPr lang="fr-FR" sz="1800" baseline="0" dirty="0" err="1">
                <a:solidFill>
                  <a:schemeClr val="tx1"/>
                </a:solidFill>
                <a:effectLst/>
              </a:rPr>
              <a:t>during</a:t>
            </a:r>
            <a:r>
              <a:rPr lang="fr-FR" sz="1800" baseline="0" dirty="0">
                <a:solidFill>
                  <a:schemeClr val="tx1"/>
                </a:solidFill>
                <a:effectLst/>
              </a:rPr>
              <a:t> emergency time.</a:t>
            </a:r>
            <a:endParaRPr lang="fr-FR" sz="1800" dirty="0">
              <a:solidFill>
                <a:schemeClr val="tx1"/>
              </a:solidFill>
              <a:effectLst/>
            </a:endParaRPr>
          </a:p>
          <a:p>
            <a:endParaRPr lang="es-CO" dirty="0"/>
          </a:p>
        </p:txBody>
      </p:sp>
    </p:spTree>
    <p:extLst>
      <p:ext uri="{BB962C8B-B14F-4D97-AF65-F5344CB8AC3E}">
        <p14:creationId xmlns:p14="http://schemas.microsoft.com/office/powerpoint/2010/main" val="4102292069"/>
      </p:ext>
    </p:extLst>
  </p:cSld>
  <p:clrMapOvr>
    <a:masterClrMapping/>
  </p:clrMapOvr>
</p:sld>
</file>

<file path=ppt/theme/theme1.xml><?xml version="1.0" encoding="utf-8"?>
<a:theme xmlns:a="http://schemas.openxmlformats.org/drawingml/2006/main" name="IRFF Colour Theme">
  <a:themeElements>
    <a:clrScheme name="UNDP">
      <a:dk1>
        <a:srgbClr val="000000"/>
      </a:dk1>
      <a:lt1>
        <a:srgbClr val="FFFFFF"/>
      </a:lt1>
      <a:dk2>
        <a:srgbClr val="005FAA"/>
      </a:dk2>
      <a:lt2>
        <a:srgbClr val="FFFFFF"/>
      </a:lt2>
      <a:accent1>
        <a:srgbClr val="00699F"/>
      </a:accent1>
      <a:accent2>
        <a:srgbClr val="DB6E28"/>
      </a:accent2>
      <a:accent3>
        <a:srgbClr val="2E8948"/>
      </a:accent3>
      <a:accent4>
        <a:srgbClr val="E38B2B"/>
      </a:accent4>
      <a:accent5>
        <a:srgbClr val="CE1F80"/>
      </a:accent5>
      <a:accent6>
        <a:srgbClr val="801538"/>
      </a:accent6>
      <a:hlink>
        <a:srgbClr val="005FAA"/>
      </a:hlink>
      <a:folHlink>
        <a:srgbClr val="005F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FF PowerPoint Template" id="{E035D51D-9EA2-674B-B71F-66DD2E1F2C68}" vid="{A40EAEBD-938E-0447-97A0-ADBBBB937CD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nalVersion_x002d_Tosubmit xmlns="0352095f-8c4c-4c7c-ba28-a258e5c633d2" xsi:nil="true"/>
    <TaxCatchAll xmlns="a09cf9d2-8fff-40d5-9f46-86e616ba60ca" xsi:nil="true"/>
    <lcf76f155ced4ddcb4097134ff3c332f xmlns="0352095f-8c4c-4c7c-ba28-a258e5c633d2">
      <Terms xmlns="http://schemas.microsoft.com/office/infopath/2007/PartnerControls"/>
    </lcf76f155ced4ddcb4097134ff3c332f>
    <Country xmlns="0352095f-8c4c-4c7c-ba28-a258e5c633d2" xsi:nil="true"/>
    <Workstream xmlns="0352095f-8c4c-4c7c-ba28-a258e5c633d2" xsi:nil="true"/>
    <Region xmlns="0352095f-8c4c-4c7c-ba28-a258e5c633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DDDD449C75FED428D357D36A76FEB0F" ma:contentTypeVersion="21" ma:contentTypeDescription="Create a new document." ma:contentTypeScope="" ma:versionID="9c3c2f3611c0edc223f55ddf40152ddd">
  <xsd:schema xmlns:xsd="http://www.w3.org/2001/XMLSchema" xmlns:xs="http://www.w3.org/2001/XMLSchema" xmlns:p="http://schemas.microsoft.com/office/2006/metadata/properties" xmlns:ns2="0352095f-8c4c-4c7c-ba28-a258e5c633d2" xmlns:ns3="a09cf9d2-8fff-40d5-9f46-86e616ba60ca" targetNamespace="http://schemas.microsoft.com/office/2006/metadata/properties" ma:root="true" ma:fieldsID="275321df0ce100a823627834e2d0ff85" ns2:_="" ns3:_="">
    <xsd:import namespace="0352095f-8c4c-4c7c-ba28-a258e5c633d2"/>
    <xsd:import namespace="a09cf9d2-8fff-40d5-9f46-86e616ba60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FinalVersion_x002d_Tosubmit" minOccurs="0"/>
                <xsd:element ref="ns2:MediaServiceLocation" minOccurs="0"/>
                <xsd:element ref="ns2:MediaServiceObjectDetectorVersions" minOccurs="0"/>
                <xsd:element ref="ns2:Country" minOccurs="0"/>
                <xsd:element ref="ns2:Region" minOccurs="0"/>
                <xsd:element ref="ns2:Workstrea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2095f-8c4c-4c7c-ba28-a258e5c633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FinalVersion_x002d_Tosubmit" ma:index="23" nillable="true" ma:displayName="Final Version - To submit " ma:format="Dropdown" ma:internalName="FinalVersion_x002d_Tosubmit">
      <xsd:simpleType>
        <xsd:restriction base="dms:Text">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Country" ma:index="26" nillable="true" ma:displayName="Country" ma:format="Dropdown" ma:internalName="Country">
      <xsd:complexType>
        <xsd:complexContent>
          <xsd:extension base="dms:MultiChoiceFillIn">
            <xsd:sequence>
              <xsd:element name="Value" maxOccurs="unbounded" minOccurs="0" nillable="true">
                <xsd:simpleType>
                  <xsd:union memberTypes="dms:Text">
                    <xsd:simpleType>
                      <xsd:restriction base="dms:Choice">
                        <xsd:enumeration value="Argetina"/>
                        <xsd:enumeration value="Ghana"/>
                        <xsd:enumeration value="India"/>
                        <xsd:enumeration value="Mexico"/>
                        <xsd:enumeration value="Nigeria"/>
                      </xsd:restriction>
                    </xsd:simpleType>
                  </xsd:union>
                </xsd:simpleType>
              </xsd:element>
            </xsd:sequence>
          </xsd:extension>
        </xsd:complexContent>
      </xsd:complexType>
    </xsd:element>
    <xsd:element name="Region" ma:index="27" nillable="true" ma:displayName="Region" ma:format="Dropdown" ma:internalName="Region">
      <xsd:complexType>
        <xsd:complexContent>
          <xsd:extension base="dms:MultiChoice">
            <xsd:sequence>
              <xsd:element name="Value" maxOccurs="unbounded" minOccurs="0" nillable="true">
                <xsd:simpleType>
                  <xsd:restriction base="dms:Choice">
                    <xsd:enumeration value="Asia Pacific"/>
                    <xsd:enumeration value="Europe and CIS"/>
                    <xsd:enumeration value="Arab States"/>
                    <xsd:enumeration value="LatAm"/>
                    <xsd:enumeration value="Africa"/>
                  </xsd:restriction>
                </xsd:simpleType>
              </xsd:element>
            </xsd:sequence>
          </xsd:extension>
        </xsd:complexContent>
      </xsd:complexType>
    </xsd:element>
    <xsd:element name="Workstream" ma:index="28" nillable="true" ma:displayName="Workstream" ma:format="Dropdown" ma:internalName="Workstream">
      <xsd:simpleType>
        <xsd:restriction base="dms:Choice">
          <xsd:enumeration value="Agricultural Insurance"/>
          <xsd:enumeration value="Inclusive Insurance"/>
          <xsd:enumeration value="Natural Capital"/>
          <xsd:enumeration value="Risk Finance"/>
          <xsd:enumeration value="Resilience"/>
          <xsd:enumeration value="SME"/>
          <xsd:enumeration value="Takaful"/>
        </xsd:restriction>
      </xsd:simpleType>
    </xsd:element>
  </xsd:schema>
  <xsd:schema xmlns:xsd="http://www.w3.org/2001/XMLSchema" xmlns:xs="http://www.w3.org/2001/XMLSchema" xmlns:dms="http://schemas.microsoft.com/office/2006/documentManagement/types" xmlns:pc="http://schemas.microsoft.com/office/infopath/2007/PartnerControls" targetNamespace="a09cf9d2-8fff-40d5-9f46-86e616ba60c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d6afa2b-3fc3-4a89-b52c-faaeba121575}" ma:internalName="TaxCatchAll" ma:showField="CatchAllData" ma:web="a09cf9d2-8fff-40d5-9f46-86e616ba6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00BFA3-252F-4F30-9E01-93A92033AFC0}">
  <ds:schemaRefs>
    <ds:schemaRef ds:uri="http://www.w3.org/XML/1998/namespace"/>
    <ds:schemaRef ds:uri="a09cf9d2-8fff-40d5-9f46-86e616ba60ca"/>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0352095f-8c4c-4c7c-ba28-a258e5c633d2"/>
  </ds:schemaRefs>
</ds:datastoreItem>
</file>

<file path=customXml/itemProps2.xml><?xml version="1.0" encoding="utf-8"?>
<ds:datastoreItem xmlns:ds="http://schemas.openxmlformats.org/officeDocument/2006/customXml" ds:itemID="{36AFDEA2-91F2-4E5B-B44B-A5A815F92729}"/>
</file>

<file path=customXml/itemProps3.xml><?xml version="1.0" encoding="utf-8"?>
<ds:datastoreItem xmlns:ds="http://schemas.openxmlformats.org/officeDocument/2006/customXml" ds:itemID="{4330A583-CC2D-4E2B-AA9D-3F7142851C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1.1. Setting the Scene</Template>
  <TotalTime>569</TotalTime>
  <Words>1758</Words>
  <Application>Microsoft Office PowerPoint</Application>
  <PresentationFormat>Widescreen</PresentationFormat>
  <Paragraphs>204</Paragraphs>
  <Slides>23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Gill Sans MT</vt:lpstr>
      <vt:lpstr>Proxima Nova Lt</vt:lpstr>
      <vt:lpstr>Proxima Nova Rg</vt:lpstr>
      <vt:lpstr>Tahoma</vt:lpstr>
      <vt:lpstr>Wingdings</vt:lpstr>
      <vt:lpstr>IRFF Colour Theme</vt:lpstr>
      <vt:lpstr>Acrobat Document</vt:lpstr>
      <vt:lpstr>PowerPoint Presentation</vt:lpstr>
      <vt:lpstr>Key Financial Instruments</vt:lpstr>
      <vt:lpstr>Layered Risks</vt:lpstr>
      <vt:lpstr>IRFF Streams</vt:lpstr>
      <vt:lpstr>Which instruments to get? </vt:lpstr>
      <vt:lpstr>Risk Retention Instruments</vt:lpstr>
      <vt:lpstr>Budgetary Instruments</vt:lpstr>
      <vt:lpstr>PowerPoint Presentation</vt:lpstr>
      <vt:lpstr>PowerPoint Presentation</vt:lpstr>
      <vt:lpstr>PowerPoint Presentation</vt:lpstr>
      <vt:lpstr>PowerPoint Presentation</vt:lpstr>
      <vt:lpstr>PowerPoint Presentation</vt:lpstr>
      <vt:lpstr>Contingent Financing</vt:lpstr>
      <vt:lpstr>PowerPoint Presentation</vt:lpstr>
      <vt:lpstr>PowerPoint Presentation</vt:lpstr>
      <vt:lpstr>Risk Transfer Instruments</vt:lpstr>
      <vt:lpstr>Risk Transfer</vt:lpstr>
      <vt:lpstr>PowerPoint Presentation</vt:lpstr>
      <vt:lpstr>Innovative Finance Instruments</vt:lpstr>
      <vt:lpstr>Parametric Covers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Kamal Ahmed</dc:creator>
  <cp:lastModifiedBy>Alin Valenzuela</cp:lastModifiedBy>
  <cp:revision>3</cp:revision>
  <dcterms:created xsi:type="dcterms:W3CDTF">2023-10-14T17:14:45Z</dcterms:created>
  <dcterms:modified xsi:type="dcterms:W3CDTF">2023-11-28T00:30:20Z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0x010100DDDDD449C75FED428D357D36A76FEB0F</vt:lpwstr>
  </property>
</Properties>
</file>