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4" r:id="rId5"/>
    <p:sldId id="261" r:id="rId6"/>
    <p:sldId id="287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59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CB0"/>
    <a:srgbClr val="005FAA"/>
    <a:srgbClr val="FD9D24"/>
    <a:srgbClr val="33A5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3" autoAdjust="0"/>
    <p:restoredTop sz="96197"/>
  </p:normalViewPr>
  <p:slideViewPr>
    <p:cSldViewPr snapToGrid="0" snapToObjects="1">
      <p:cViewPr varScale="1">
        <p:scale>
          <a:sx n="98" d="100"/>
          <a:sy n="98" d="100"/>
        </p:scale>
        <p:origin x="12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5">
            <a:extLst>
              <a:ext uri="{FF2B5EF4-FFF2-40B4-BE49-F238E27FC236}">
                <a16:creationId xmlns:a16="http://schemas.microsoft.com/office/drawing/2014/main" id="{2C617411-3BEF-7A8E-374F-44EF87987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4533900"/>
            <a:ext cx="12896850" cy="9340850"/>
          </a:xfrm>
          <a:prstGeom prst="rect">
            <a:avLst/>
          </a:prstGeom>
        </p:spPr>
      </p:pic>
      <p:pic>
        <p:nvPicPr>
          <p:cNvPr id="6" name="Graphic 8">
            <a:extLst>
              <a:ext uri="{FF2B5EF4-FFF2-40B4-BE49-F238E27FC236}">
                <a16:creationId xmlns:a16="http://schemas.microsoft.com/office/drawing/2014/main" id="{48CC8733-C25D-E74A-5BB9-9F22FB8B7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8598">
            <a:off x="4029075" y="5473700"/>
            <a:ext cx="8829675" cy="155257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6613" y="6069806"/>
            <a:ext cx="2363787" cy="361950"/>
          </a:xfrm>
        </p:spPr>
        <p:txBody>
          <a:bodyPr>
            <a:noAutofit/>
          </a:bodyPr>
          <a:lstStyle>
            <a:lvl1pPr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36741" y="882675"/>
            <a:ext cx="7422676" cy="2276476"/>
          </a:xfrm>
        </p:spPr>
        <p:txBody>
          <a:bodyPr anchor="b"/>
          <a:lstStyle>
            <a:lvl1pPr marL="0" indent="0">
              <a:buNone/>
              <a:defRPr sz="4800" b="1">
                <a:solidFill>
                  <a:srgbClr val="005FAA"/>
                </a:solidFill>
                <a:latin typeface="Proxima Nova Rg" panose="02000506030000020004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836613" y="3244874"/>
            <a:ext cx="6145212" cy="140493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4AA1B90-6BFE-2EF5-07E5-A605A32600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52169" y="504093"/>
            <a:ext cx="2565400" cy="12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8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A34B8-D1F6-ADC3-EAA9-9A7676215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A3772D-DC38-0045-B0D1-1FE554ED6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A1BC1-D020-1786-3393-773CA57B9069}"/>
              </a:ext>
            </a:extLst>
          </p:cNvPr>
          <p:cNvSpPr/>
          <p:nvPr userDrawn="1"/>
        </p:nvSpPr>
        <p:spPr>
          <a:xfrm>
            <a:off x="-286657" y="1963057"/>
            <a:ext cx="9564914" cy="29318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84F27-6E1A-1E1B-97F4-B41AEA0C1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3050" y="3003470"/>
            <a:ext cx="7948679" cy="425530"/>
          </a:xfrm>
        </p:spPr>
        <p:txBody>
          <a:bodyPr lIns="0" bIns="0"/>
          <a:lstStyle>
            <a:lvl1pPr>
              <a:defRPr>
                <a:solidFill>
                  <a:schemeClr val="bg1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CFC36E-60A0-2B09-84B6-02F3B3CB8286}"/>
              </a:ext>
            </a:extLst>
          </p:cNvPr>
          <p:cNvSpPr/>
          <p:nvPr userDrawn="1"/>
        </p:nvSpPr>
        <p:spPr>
          <a:xfrm>
            <a:off x="673099" y="2999674"/>
            <a:ext cx="208224" cy="809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8EAA866B-D4AD-DA66-F5A8-A2613073295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83050" y="3499428"/>
            <a:ext cx="7948679" cy="309442"/>
          </a:xfrm>
        </p:spPr>
        <p:txBody>
          <a:bodyPr lIns="0" bIns="0" anchor="ctr" anchorCtr="0"/>
          <a:lstStyle>
            <a:lvl1pPr marL="0" indent="0">
              <a:buNone/>
              <a:defRPr sz="2800" b="1">
                <a:solidFill>
                  <a:schemeClr val="bg1"/>
                </a:solidFill>
                <a:latin typeface="Proxima Nova Rg" panose="02000506030000020004" pitchFamily="2" charset="77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31436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3A39-8CFE-9CEB-11AA-6336EF06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87" y="427283"/>
            <a:ext cx="10515600" cy="365126"/>
          </a:xfrm>
        </p:spPr>
        <p:txBody>
          <a:bodyPr lIns="0" tIns="0" bIns="0"/>
          <a:lstStyle>
            <a:lvl1pPr>
              <a:defRPr>
                <a:solidFill>
                  <a:schemeClr val="tx1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C7C38-2853-B477-28AA-83969186A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A3772D-DC38-0045-B0D1-1FE554ED6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E1BC0D-35EF-21AE-E905-40AFF1F2EE7A}"/>
              </a:ext>
            </a:extLst>
          </p:cNvPr>
          <p:cNvSpPr/>
          <p:nvPr userDrawn="1"/>
        </p:nvSpPr>
        <p:spPr>
          <a:xfrm>
            <a:off x="-128808" y="427283"/>
            <a:ext cx="1099479" cy="778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08EF2E82-CF17-C4B4-566A-E4CE0DFA36F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05487" y="896088"/>
            <a:ext cx="10515600" cy="309442"/>
          </a:xfrm>
        </p:spPr>
        <p:txBody>
          <a:bodyPr lIns="0" tIns="0" bIns="0" anchor="ctr" anchorCtr="0"/>
          <a:lstStyle>
            <a:lvl1pPr marL="0" indent="0">
              <a:buNone/>
              <a:defRPr sz="2800" b="1">
                <a:solidFill>
                  <a:schemeClr val="accent2"/>
                </a:solidFill>
                <a:latin typeface="Proxima Nova Rg" panose="02000506030000020004" pitchFamily="2" charset="77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09031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4E95E-4CE4-309B-9F91-069293B9F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885F96-A9A5-A1DC-C765-642975279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81" y="2731168"/>
            <a:ext cx="6198227" cy="1395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8C5476-5FE8-1B19-784D-1B784D357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101242" cy="909552"/>
          </a:xfrm>
          <a:prstGeom prst="rect">
            <a:avLst/>
          </a:prstGeom>
        </p:spPr>
      </p:pic>
      <p:pic>
        <p:nvPicPr>
          <p:cNvPr id="9" name="Picture 8" descr="A picture containing text, transport, clipart, vector graphics&#10;&#10;Description automatically generated">
            <a:extLst>
              <a:ext uri="{FF2B5EF4-FFF2-40B4-BE49-F238E27FC236}">
                <a16:creationId xmlns:a16="http://schemas.microsoft.com/office/drawing/2014/main" id="{A89E9625-C878-78E7-C775-A2E21360F9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53" y="162861"/>
            <a:ext cx="2105813" cy="90955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14BEEF4-DD15-4C4F-CACA-CD0624E2E7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66525">
            <a:off x="57252" y="1200071"/>
            <a:ext cx="8829675" cy="155257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0662262-1C4A-8211-0310-57304C4A6CB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91275" y="4536545"/>
            <a:ext cx="77533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6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DA1BC1-D020-1786-3393-773CA57B9069}"/>
              </a:ext>
            </a:extLst>
          </p:cNvPr>
          <p:cNvSpPr/>
          <p:nvPr userDrawn="1"/>
        </p:nvSpPr>
        <p:spPr>
          <a:xfrm>
            <a:off x="-286657" y="1963057"/>
            <a:ext cx="9564914" cy="2931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84F27-6E1A-1E1B-97F4-B41AEA0C1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3050" y="3003470"/>
            <a:ext cx="7948679" cy="425530"/>
          </a:xfrm>
        </p:spPr>
        <p:txBody>
          <a:bodyPr lIns="0" bIns="0"/>
          <a:lstStyle>
            <a:lvl1pPr>
              <a:defRPr>
                <a:solidFill>
                  <a:schemeClr val="bg1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A34B8-D1F6-ADC3-EAA9-9A7676215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A3772D-DC38-0045-B0D1-1FE554ED6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CFC36E-60A0-2B09-84B6-02F3B3CB8286}"/>
              </a:ext>
            </a:extLst>
          </p:cNvPr>
          <p:cNvSpPr/>
          <p:nvPr userDrawn="1"/>
        </p:nvSpPr>
        <p:spPr>
          <a:xfrm>
            <a:off x="673099" y="2999674"/>
            <a:ext cx="208224" cy="809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8EAA866B-D4AD-DA66-F5A8-A2613073295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83050" y="3499428"/>
            <a:ext cx="7948679" cy="309442"/>
          </a:xfrm>
        </p:spPr>
        <p:txBody>
          <a:bodyPr lIns="0" bIns="0" anchor="ctr" anchorCtr="0"/>
          <a:lstStyle>
            <a:lvl1pPr marL="0" indent="0">
              <a:buNone/>
              <a:defRPr sz="2800" b="1">
                <a:solidFill>
                  <a:schemeClr val="bg1"/>
                </a:solidFill>
                <a:latin typeface="Proxima Nova Rg" panose="02000506030000020004" pitchFamily="2" charset="77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23305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3A39-8CFE-9CEB-11AA-6336EF06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87" y="427283"/>
            <a:ext cx="10515600" cy="365126"/>
          </a:xfrm>
        </p:spPr>
        <p:txBody>
          <a:bodyPr lIns="0" tIns="0" bIns="0"/>
          <a:lstStyle>
            <a:lvl1pPr>
              <a:defRPr>
                <a:solidFill>
                  <a:schemeClr val="tx1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C7C38-2853-B477-28AA-83969186A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A3772D-DC38-0045-B0D1-1FE554ED6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E1BC0D-35EF-21AE-E905-40AFF1F2EE7A}"/>
              </a:ext>
            </a:extLst>
          </p:cNvPr>
          <p:cNvSpPr/>
          <p:nvPr userDrawn="1"/>
        </p:nvSpPr>
        <p:spPr>
          <a:xfrm>
            <a:off x="-128808" y="427283"/>
            <a:ext cx="1099479" cy="778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08EF2E82-CF17-C4B4-566A-E4CE0DFA36F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05487" y="896088"/>
            <a:ext cx="10515600" cy="309442"/>
          </a:xfrm>
        </p:spPr>
        <p:txBody>
          <a:bodyPr lIns="0" tIns="0" bIns="0" anchor="ctr" anchorCtr="0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Proxima Nova Rg" panose="02000506030000020004" pitchFamily="2" charset="77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76158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DA1BC1-D020-1786-3393-773CA57B9069}"/>
              </a:ext>
            </a:extLst>
          </p:cNvPr>
          <p:cNvSpPr/>
          <p:nvPr userDrawn="1"/>
        </p:nvSpPr>
        <p:spPr>
          <a:xfrm>
            <a:off x="-286657" y="1963057"/>
            <a:ext cx="9564914" cy="29318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84F27-6E1A-1E1B-97F4-B41AEA0C1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3050" y="3003470"/>
            <a:ext cx="7948679" cy="425530"/>
          </a:xfrm>
        </p:spPr>
        <p:txBody>
          <a:bodyPr lIns="0" bIns="0"/>
          <a:lstStyle>
            <a:lvl1pPr>
              <a:defRPr>
                <a:solidFill>
                  <a:schemeClr val="bg1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A34B8-D1F6-ADC3-EAA9-9A7676215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A3772D-DC38-0045-B0D1-1FE554ED6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CFC36E-60A0-2B09-84B6-02F3B3CB8286}"/>
              </a:ext>
            </a:extLst>
          </p:cNvPr>
          <p:cNvSpPr/>
          <p:nvPr userDrawn="1"/>
        </p:nvSpPr>
        <p:spPr>
          <a:xfrm>
            <a:off x="673099" y="2999674"/>
            <a:ext cx="208224" cy="809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8EAA866B-D4AD-DA66-F5A8-A2613073295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83050" y="3499428"/>
            <a:ext cx="7948679" cy="309442"/>
          </a:xfrm>
        </p:spPr>
        <p:txBody>
          <a:bodyPr lIns="0" bIns="0" anchor="ctr" anchorCtr="0"/>
          <a:lstStyle>
            <a:lvl1pPr marL="0" indent="0">
              <a:buNone/>
              <a:defRPr sz="2800" b="1">
                <a:solidFill>
                  <a:schemeClr val="bg1"/>
                </a:solidFill>
                <a:latin typeface="Proxima Nova Rg" panose="02000506030000020004" pitchFamily="2" charset="77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70085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3A39-8CFE-9CEB-11AA-6336EF06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87" y="427283"/>
            <a:ext cx="10515600" cy="365126"/>
          </a:xfrm>
        </p:spPr>
        <p:txBody>
          <a:bodyPr lIns="0" tIns="0" bIns="0"/>
          <a:lstStyle>
            <a:lvl1pPr>
              <a:defRPr>
                <a:solidFill>
                  <a:schemeClr val="tx1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C7C38-2853-B477-28AA-83969186A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A3772D-DC38-0045-B0D1-1FE554ED6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E1BC0D-35EF-21AE-E905-40AFF1F2EE7A}"/>
              </a:ext>
            </a:extLst>
          </p:cNvPr>
          <p:cNvSpPr/>
          <p:nvPr userDrawn="1"/>
        </p:nvSpPr>
        <p:spPr>
          <a:xfrm>
            <a:off x="-128808" y="427283"/>
            <a:ext cx="1099479" cy="7782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08EF2E82-CF17-C4B4-566A-E4CE0DFA36F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05487" y="896088"/>
            <a:ext cx="10515600" cy="309442"/>
          </a:xfrm>
        </p:spPr>
        <p:txBody>
          <a:bodyPr lIns="0" tIns="0" bIns="0" anchor="ctr" anchorCtr="0"/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Proxima Nova Rg" panose="02000506030000020004" pitchFamily="2" charset="77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06984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DA1BC1-D020-1786-3393-773CA57B9069}"/>
              </a:ext>
            </a:extLst>
          </p:cNvPr>
          <p:cNvSpPr/>
          <p:nvPr userDrawn="1"/>
        </p:nvSpPr>
        <p:spPr>
          <a:xfrm>
            <a:off x="-286657" y="1963057"/>
            <a:ext cx="9564914" cy="29318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84F27-6E1A-1E1B-97F4-B41AEA0C1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3050" y="3003470"/>
            <a:ext cx="7948679" cy="425530"/>
          </a:xfrm>
        </p:spPr>
        <p:txBody>
          <a:bodyPr lIns="0" bIns="0"/>
          <a:lstStyle>
            <a:lvl1pPr>
              <a:defRPr>
                <a:solidFill>
                  <a:schemeClr val="bg1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A34B8-D1F6-ADC3-EAA9-9A7676215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A3772D-DC38-0045-B0D1-1FE554ED6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CFC36E-60A0-2B09-84B6-02F3B3CB8286}"/>
              </a:ext>
            </a:extLst>
          </p:cNvPr>
          <p:cNvSpPr/>
          <p:nvPr userDrawn="1"/>
        </p:nvSpPr>
        <p:spPr>
          <a:xfrm>
            <a:off x="673099" y="2999674"/>
            <a:ext cx="208224" cy="809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8EAA866B-D4AD-DA66-F5A8-A2613073295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83050" y="3499428"/>
            <a:ext cx="7948679" cy="309442"/>
          </a:xfrm>
        </p:spPr>
        <p:txBody>
          <a:bodyPr lIns="0" bIns="0" anchor="ctr" anchorCtr="0"/>
          <a:lstStyle>
            <a:lvl1pPr marL="0" indent="0">
              <a:buNone/>
              <a:defRPr sz="2800" b="1">
                <a:solidFill>
                  <a:schemeClr val="bg1"/>
                </a:solidFill>
                <a:latin typeface="Proxima Nova Rg" panose="02000506030000020004" pitchFamily="2" charset="77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232630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3A39-8CFE-9CEB-11AA-6336EF06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87" y="427283"/>
            <a:ext cx="10515600" cy="365126"/>
          </a:xfrm>
        </p:spPr>
        <p:txBody>
          <a:bodyPr lIns="0" tIns="0" bIns="0"/>
          <a:lstStyle>
            <a:lvl1pPr>
              <a:defRPr>
                <a:solidFill>
                  <a:schemeClr val="tx1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C7C38-2853-B477-28AA-83969186A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A3772D-DC38-0045-B0D1-1FE554ED6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E1BC0D-35EF-21AE-E905-40AFF1F2EE7A}"/>
              </a:ext>
            </a:extLst>
          </p:cNvPr>
          <p:cNvSpPr/>
          <p:nvPr userDrawn="1"/>
        </p:nvSpPr>
        <p:spPr>
          <a:xfrm>
            <a:off x="-128808" y="427283"/>
            <a:ext cx="1099479" cy="7782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08EF2E82-CF17-C4B4-566A-E4CE0DFA36F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05487" y="896088"/>
            <a:ext cx="10515600" cy="309442"/>
          </a:xfrm>
        </p:spPr>
        <p:txBody>
          <a:bodyPr lIns="0" tIns="0" bIns="0" anchor="ctr" anchorCtr="0"/>
          <a:lstStyle>
            <a:lvl1pPr marL="0" indent="0">
              <a:buNone/>
              <a:defRPr sz="2800" b="1">
                <a:solidFill>
                  <a:schemeClr val="accent3"/>
                </a:solidFill>
                <a:latin typeface="Proxima Nova Rg" panose="02000506030000020004" pitchFamily="2" charset="77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297732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DA1BC1-D020-1786-3393-773CA57B9069}"/>
              </a:ext>
            </a:extLst>
          </p:cNvPr>
          <p:cNvSpPr/>
          <p:nvPr userDrawn="1"/>
        </p:nvSpPr>
        <p:spPr>
          <a:xfrm>
            <a:off x="-286657" y="1963057"/>
            <a:ext cx="9564914" cy="29318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84F27-6E1A-1E1B-97F4-B41AEA0C1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3050" y="3003470"/>
            <a:ext cx="7948679" cy="425530"/>
          </a:xfrm>
        </p:spPr>
        <p:txBody>
          <a:bodyPr lIns="0" bIns="0"/>
          <a:lstStyle>
            <a:lvl1pPr>
              <a:defRPr>
                <a:solidFill>
                  <a:schemeClr val="bg1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A34B8-D1F6-ADC3-EAA9-9A76762157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A3772D-DC38-0045-B0D1-1FE554ED6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CFC36E-60A0-2B09-84B6-02F3B3CB8286}"/>
              </a:ext>
            </a:extLst>
          </p:cNvPr>
          <p:cNvSpPr/>
          <p:nvPr userDrawn="1"/>
        </p:nvSpPr>
        <p:spPr>
          <a:xfrm>
            <a:off x="673099" y="2999674"/>
            <a:ext cx="208224" cy="809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8EAA866B-D4AD-DA66-F5A8-A2613073295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83050" y="3499428"/>
            <a:ext cx="7948679" cy="309442"/>
          </a:xfrm>
        </p:spPr>
        <p:txBody>
          <a:bodyPr lIns="0" bIns="0" anchor="ctr" anchorCtr="0"/>
          <a:lstStyle>
            <a:lvl1pPr marL="0" indent="0">
              <a:buNone/>
              <a:defRPr sz="2800" b="1">
                <a:solidFill>
                  <a:schemeClr val="bg1"/>
                </a:solidFill>
                <a:latin typeface="Proxima Nova Rg" panose="02000506030000020004" pitchFamily="2" charset="77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11409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3A39-8CFE-9CEB-11AA-6336EF06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87" y="427283"/>
            <a:ext cx="10515600" cy="365126"/>
          </a:xfrm>
        </p:spPr>
        <p:txBody>
          <a:bodyPr lIns="0" tIns="0" bIns="0"/>
          <a:lstStyle>
            <a:lvl1pPr>
              <a:defRPr>
                <a:solidFill>
                  <a:schemeClr val="tx1"/>
                </a:solidFill>
                <a:latin typeface="Proxima Nova Rg" panose="02000506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C7C38-2853-B477-28AA-83969186A8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A3772D-DC38-0045-B0D1-1FE554ED6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E1BC0D-35EF-21AE-E905-40AFF1F2EE7A}"/>
              </a:ext>
            </a:extLst>
          </p:cNvPr>
          <p:cNvSpPr/>
          <p:nvPr userDrawn="1"/>
        </p:nvSpPr>
        <p:spPr>
          <a:xfrm>
            <a:off x="-128808" y="427283"/>
            <a:ext cx="1099479" cy="77824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1">
            <a:extLst>
              <a:ext uri="{FF2B5EF4-FFF2-40B4-BE49-F238E27FC236}">
                <a16:creationId xmlns:a16="http://schemas.microsoft.com/office/drawing/2014/main" id="{08EF2E82-CF17-C4B4-566A-E4CE0DFA36F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05487" y="896088"/>
            <a:ext cx="10515600" cy="309442"/>
          </a:xfrm>
        </p:spPr>
        <p:txBody>
          <a:bodyPr lIns="0" tIns="0" bIns="0" anchor="ctr" anchorCtr="0"/>
          <a:lstStyle>
            <a:lvl1pPr marL="0" indent="0">
              <a:buNone/>
              <a:defRPr sz="2800" b="1">
                <a:solidFill>
                  <a:schemeClr val="accent5">
                    <a:lumMod val="75000"/>
                  </a:schemeClr>
                </a:solidFill>
                <a:latin typeface="Proxima Nova Rg" panose="02000506030000020004" pitchFamily="2" charset="77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</p:spTree>
    <p:extLst>
      <p:ext uri="{BB962C8B-B14F-4D97-AF65-F5344CB8AC3E}">
        <p14:creationId xmlns:p14="http://schemas.microsoft.com/office/powerpoint/2010/main" val="334950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5BA4024-E381-534E-FFC8-B57F812D4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1038"/>
            <a:ext cx="105156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289F18C-A61A-8E9A-5CF4-2DF77C1BC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11BC875-6B20-C901-6E02-1D341A329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005FAA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485E1D5-B881-9999-9E35-6A5C94E26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005FAA"/>
                </a:solidFill>
                <a:latin typeface="+mn-lt"/>
              </a:defRPr>
            </a:lvl1pPr>
          </a:lstStyle>
          <a:p>
            <a:pPr>
              <a:defRPr/>
            </a:pPr>
            <a:fld id="{26A3772D-DC38-0045-B0D1-1FE554ED6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2" r:id="rId2"/>
    <p:sldLayoutId id="2147483741" r:id="rId3"/>
    <p:sldLayoutId id="2147483751" r:id="rId4"/>
    <p:sldLayoutId id="2147483759" r:id="rId5"/>
    <p:sldLayoutId id="2147483752" r:id="rId6"/>
    <p:sldLayoutId id="2147483760" r:id="rId7"/>
    <p:sldLayoutId id="2147483753" r:id="rId8"/>
    <p:sldLayoutId id="2147483761" r:id="rId9"/>
    <p:sldLayoutId id="2147483754" r:id="rId10"/>
    <p:sldLayoutId id="2147483762" r:id="rId11"/>
    <p:sldLayoutId id="2147483739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005FAA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262626"/>
        </a:buClr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rff.undp.org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7">
            <a:extLst>
              <a:ext uri="{FF2B5EF4-FFF2-40B4-BE49-F238E27FC236}">
                <a16:creationId xmlns:a16="http://schemas.microsoft.com/office/drawing/2014/main" id="{DA845DCF-D6E8-D260-C7B6-221D60A2E04B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499387" y="3260793"/>
            <a:ext cx="10674667" cy="609599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Key Takeaway and Connecting the Dots 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68DEC86-B042-EB84-7781-1433704BD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87" y="4075584"/>
            <a:ext cx="3151729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5FAA"/>
              </a:buClr>
              <a:buFont typeface="Arial" panose="020B0604020202020204" pitchFamily="34" charset="0"/>
              <a:buNone/>
              <a:defRPr sz="4800" b="1" kern="1200">
                <a:solidFill>
                  <a:srgbClr val="005FAA"/>
                </a:solidFill>
                <a:latin typeface="Proxima Nova Rg" panose="02000506030000020004" pitchFamily="2" charset="77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114550" indent="-2857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chemeClr val="bg1"/>
                </a:solidFill>
              </a:rPr>
              <a:t>Concluding Session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357C317A-F26B-D592-84F2-2FFD73C52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931" y="2718572"/>
            <a:ext cx="2705100" cy="27051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6280E1-865C-08AE-1DFE-E6B41D6C5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907" y="723900"/>
            <a:ext cx="2705100" cy="27051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2010F5-8F75-668B-60A5-A03AAF872696}"/>
              </a:ext>
            </a:extLst>
          </p:cNvPr>
          <p:cNvSpPr/>
          <p:nvPr/>
        </p:nvSpPr>
        <p:spPr>
          <a:xfrm>
            <a:off x="23991" y="5786503"/>
            <a:ext cx="12192000" cy="940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CEF933F-DB1F-E271-71C9-9E7901DA379F}"/>
              </a:ext>
            </a:extLst>
          </p:cNvPr>
          <p:cNvGrpSpPr/>
          <p:nvPr/>
        </p:nvGrpSpPr>
        <p:grpSpPr>
          <a:xfrm>
            <a:off x="4544667" y="943438"/>
            <a:ext cx="3102665" cy="3898279"/>
            <a:chOff x="4622733" y="1850495"/>
            <a:chExt cx="1828799" cy="2297757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DABD00F9-A370-86F2-3FD9-6E9C0D0810C3}"/>
                </a:ext>
              </a:extLst>
            </p:cNvPr>
            <p:cNvGrpSpPr/>
            <p:nvPr/>
          </p:nvGrpSpPr>
          <p:grpSpPr>
            <a:xfrm>
              <a:off x="4622733" y="1850495"/>
              <a:ext cx="1828799" cy="2297757"/>
              <a:chOff x="186230" y="4288220"/>
              <a:chExt cx="1828799" cy="2297757"/>
            </a:xfrm>
          </p:grpSpPr>
          <p:sp>
            <p:nvSpPr>
              <p:cNvPr id="6" name="Rectángulo redondeado 5">
                <a:extLst>
                  <a:ext uri="{FF2B5EF4-FFF2-40B4-BE49-F238E27FC236}">
                    <a16:creationId xmlns:a16="http://schemas.microsoft.com/office/drawing/2014/main" id="{A6857007-2AB8-C6DC-19D9-F86143DD3FCA}"/>
                  </a:ext>
                </a:extLst>
              </p:cNvPr>
              <p:cNvSpPr/>
              <p:nvPr/>
            </p:nvSpPr>
            <p:spPr>
              <a:xfrm>
                <a:off x="186230" y="4288220"/>
                <a:ext cx="1828799" cy="2127903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7" name="Triángulo 6">
                <a:extLst>
                  <a:ext uri="{FF2B5EF4-FFF2-40B4-BE49-F238E27FC236}">
                    <a16:creationId xmlns:a16="http://schemas.microsoft.com/office/drawing/2014/main" id="{446B144E-3673-FC9A-C61B-0D2794BF0148}"/>
                  </a:ext>
                </a:extLst>
              </p:cNvPr>
              <p:cNvSpPr/>
              <p:nvPr/>
            </p:nvSpPr>
            <p:spPr>
              <a:xfrm rot="10800000">
                <a:off x="862401" y="6416123"/>
                <a:ext cx="504741" cy="169854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3D2E80A-3EC0-A3E1-3A30-A0D3917161A1}"/>
                </a:ext>
              </a:extLst>
            </p:cNvPr>
            <p:cNvSpPr txBox="1"/>
            <p:nvPr/>
          </p:nvSpPr>
          <p:spPr>
            <a:xfrm>
              <a:off x="4737561" y="2242028"/>
              <a:ext cx="1627427" cy="1142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The Principles: 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Risk Analytics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Risk Layering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Timeliness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Funding Flow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AF7DD1-F0D7-4D55-0E44-AEFEFD8F3E2C}"/>
              </a:ext>
            </a:extLst>
          </p:cNvPr>
          <p:cNvGrpSpPr/>
          <p:nvPr/>
        </p:nvGrpSpPr>
        <p:grpSpPr>
          <a:xfrm>
            <a:off x="5316973" y="5017430"/>
            <a:ext cx="1606037" cy="1606037"/>
            <a:chOff x="5504064" y="998517"/>
            <a:chExt cx="1007699" cy="1007699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6CA8A49C-404B-55D2-1407-033E719D1B1E}"/>
                </a:ext>
              </a:extLst>
            </p:cNvPr>
            <p:cNvSpPr/>
            <p:nvPr/>
          </p:nvSpPr>
          <p:spPr>
            <a:xfrm>
              <a:off x="5626552" y="1121725"/>
              <a:ext cx="777668" cy="77766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40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B6972EC8-721E-E79C-2DD9-9EAD14DA4FF3}"/>
                </a:ext>
              </a:extLst>
            </p:cNvPr>
            <p:cNvSpPr txBox="1"/>
            <p:nvPr/>
          </p:nvSpPr>
          <p:spPr>
            <a:xfrm>
              <a:off x="5779188" y="1056477"/>
              <a:ext cx="393106" cy="83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357F3655-9C81-9DD1-F5A8-FB3873D998D8}"/>
                </a:ext>
              </a:extLst>
            </p:cNvPr>
            <p:cNvSpPr/>
            <p:nvPr/>
          </p:nvSpPr>
          <p:spPr>
            <a:xfrm>
              <a:off x="5504064" y="998517"/>
              <a:ext cx="1007699" cy="1007699"/>
            </a:xfrm>
            <a:prstGeom prst="ellipse">
              <a:avLst/>
            </a:prstGeom>
            <a:noFill/>
            <a:ln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400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FB12E91C-B131-1C6E-E008-46B6C49A7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38"/>
          <a:stretch/>
        </p:blipFill>
        <p:spPr>
          <a:xfrm>
            <a:off x="1336214" y="2748494"/>
            <a:ext cx="2304087" cy="2312347"/>
          </a:xfrm>
          <a:prstGeom prst="ellipse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601780A-D4DC-B371-9F51-0834F7A610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42" r="10325"/>
          <a:stretch/>
        </p:blipFill>
        <p:spPr>
          <a:xfrm>
            <a:off x="8551698" y="385648"/>
            <a:ext cx="2987610" cy="29458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2794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A76A0FD2-F3B4-7C4F-D103-5EF000A9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684" y="1878915"/>
            <a:ext cx="2931393" cy="293139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8B67D1-460B-D623-B708-A9DB35396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97" y="3583667"/>
            <a:ext cx="2705100" cy="27051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A12F140-2622-0CA3-7E95-0DA3628D8180}"/>
              </a:ext>
            </a:extLst>
          </p:cNvPr>
          <p:cNvSpPr/>
          <p:nvPr/>
        </p:nvSpPr>
        <p:spPr>
          <a:xfrm>
            <a:off x="0" y="1784911"/>
            <a:ext cx="12192000" cy="940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59DFE85-225C-C347-D58C-ADFC672D71F7}"/>
              </a:ext>
            </a:extLst>
          </p:cNvPr>
          <p:cNvGrpSpPr/>
          <p:nvPr/>
        </p:nvGrpSpPr>
        <p:grpSpPr>
          <a:xfrm>
            <a:off x="4557066" y="2842690"/>
            <a:ext cx="3102665" cy="3898583"/>
            <a:chOff x="4622733" y="1680462"/>
            <a:chExt cx="1828799" cy="2297936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0EAE54FA-8C9A-21EF-23B8-CBCABC439090}"/>
                </a:ext>
              </a:extLst>
            </p:cNvPr>
            <p:cNvGrpSpPr/>
            <p:nvPr/>
          </p:nvGrpSpPr>
          <p:grpSpPr>
            <a:xfrm>
              <a:off x="4622733" y="1680462"/>
              <a:ext cx="1828799" cy="2297936"/>
              <a:chOff x="186230" y="4118187"/>
              <a:chExt cx="1828799" cy="2297936"/>
            </a:xfrm>
          </p:grpSpPr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ED55B79C-027A-B237-BDCD-927CF1A8B630}"/>
                  </a:ext>
                </a:extLst>
              </p:cNvPr>
              <p:cNvSpPr/>
              <p:nvPr/>
            </p:nvSpPr>
            <p:spPr>
              <a:xfrm>
                <a:off x="186230" y="4288220"/>
                <a:ext cx="1828799" cy="2127903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rgbClr val="027CB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1" name="Triángulo 10">
                <a:extLst>
                  <a:ext uri="{FF2B5EF4-FFF2-40B4-BE49-F238E27FC236}">
                    <a16:creationId xmlns:a16="http://schemas.microsoft.com/office/drawing/2014/main" id="{C633F255-D12B-0077-BD92-98BA2C5506AC}"/>
                  </a:ext>
                </a:extLst>
              </p:cNvPr>
              <p:cNvSpPr/>
              <p:nvPr/>
            </p:nvSpPr>
            <p:spPr>
              <a:xfrm>
                <a:off x="840951" y="4118187"/>
                <a:ext cx="504741" cy="169854"/>
              </a:xfrm>
              <a:prstGeom prst="triangle">
                <a:avLst/>
              </a:prstGeom>
              <a:solidFill>
                <a:srgbClr val="027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1B0C099-40BE-2215-71AB-0ED7BD7C5CE6}"/>
                </a:ext>
              </a:extLst>
            </p:cNvPr>
            <p:cNvSpPr txBox="1"/>
            <p:nvPr/>
          </p:nvSpPr>
          <p:spPr>
            <a:xfrm>
              <a:off x="4723419" y="2324950"/>
              <a:ext cx="1627427" cy="925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spc="15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There is no ‘ONE SIZE FITS ALL’ solution. </a:t>
              </a:r>
            </a:p>
            <a:p>
              <a:pPr mar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spc="15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DIVERSIFY</a:t>
              </a:r>
              <a:endParaRPr lang="en-US" sz="2000" b="1" spc="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74A657F-CB54-5DD9-341B-6C263F6BCC70}"/>
              </a:ext>
            </a:extLst>
          </p:cNvPr>
          <p:cNvGrpSpPr/>
          <p:nvPr/>
        </p:nvGrpSpPr>
        <p:grpSpPr>
          <a:xfrm>
            <a:off x="5225906" y="1077819"/>
            <a:ext cx="1606037" cy="1606037"/>
            <a:chOff x="5504064" y="998517"/>
            <a:chExt cx="1007699" cy="1007699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976D9AE3-1E72-3A3E-925E-31FFF7A3F40A}"/>
                </a:ext>
              </a:extLst>
            </p:cNvPr>
            <p:cNvSpPr/>
            <p:nvPr/>
          </p:nvSpPr>
          <p:spPr>
            <a:xfrm>
              <a:off x="5626552" y="1121725"/>
              <a:ext cx="777668" cy="777668"/>
            </a:xfrm>
            <a:prstGeom prst="ellipse">
              <a:avLst/>
            </a:prstGeom>
            <a:solidFill>
              <a:srgbClr val="027C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40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560B6CB-6B55-5953-19EB-3E7DC0115F17}"/>
                </a:ext>
              </a:extLst>
            </p:cNvPr>
            <p:cNvSpPr txBox="1"/>
            <p:nvPr/>
          </p:nvSpPr>
          <p:spPr>
            <a:xfrm>
              <a:off x="5811360" y="1056477"/>
              <a:ext cx="393106" cy="83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B73A907-666F-752F-793F-7D69C77FC2D3}"/>
                </a:ext>
              </a:extLst>
            </p:cNvPr>
            <p:cNvSpPr/>
            <p:nvPr/>
          </p:nvSpPr>
          <p:spPr>
            <a:xfrm>
              <a:off x="5504064" y="998517"/>
              <a:ext cx="1007699" cy="1007699"/>
            </a:xfrm>
            <a:prstGeom prst="ellipse">
              <a:avLst/>
            </a:prstGeom>
            <a:noFill/>
            <a:ln>
              <a:solidFill>
                <a:srgbClr val="027CB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400"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CFC628AB-8541-715C-C7DA-8440614F8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47" r="23668"/>
          <a:stretch/>
        </p:blipFill>
        <p:spPr>
          <a:xfrm>
            <a:off x="8149489" y="1605699"/>
            <a:ext cx="3054243" cy="3050316"/>
          </a:xfrm>
          <a:prstGeom prst="ellipse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CF7CC54-63D4-4253-752E-7E83FA35D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81" r="25345"/>
          <a:stretch/>
        </p:blipFill>
        <p:spPr>
          <a:xfrm>
            <a:off x="1118137" y="3796469"/>
            <a:ext cx="2621481" cy="2622514"/>
          </a:xfrm>
          <a:prstGeom prst="ellipse">
            <a:avLst/>
          </a:prstGeom>
        </p:spPr>
      </p:pic>
      <p:sp>
        <p:nvSpPr>
          <p:cNvPr id="22" name="Title 3">
            <a:extLst>
              <a:ext uri="{FF2B5EF4-FFF2-40B4-BE49-F238E27FC236}">
                <a16:creationId xmlns:a16="http://schemas.microsoft.com/office/drawing/2014/main" id="{395FA957-DAC9-5A37-8D06-881F0FF1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83" y="472793"/>
            <a:ext cx="10515600" cy="365126"/>
          </a:xfrm>
        </p:spPr>
        <p:txBody>
          <a:bodyPr/>
          <a:lstStyle/>
          <a:p>
            <a:r>
              <a:rPr lang="en-US" dirty="0"/>
              <a:t>What are the key takeaways? </a:t>
            </a:r>
          </a:p>
        </p:txBody>
      </p:sp>
    </p:spTree>
    <p:extLst>
      <p:ext uri="{BB962C8B-B14F-4D97-AF65-F5344CB8AC3E}">
        <p14:creationId xmlns:p14="http://schemas.microsoft.com/office/powerpoint/2010/main" val="175249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0CE4AE-528F-9D7C-D207-7D66B1117560}"/>
              </a:ext>
            </a:extLst>
          </p:cNvPr>
          <p:cNvSpPr txBox="1">
            <a:spLocks/>
          </p:cNvSpPr>
          <p:nvPr/>
        </p:nvSpPr>
        <p:spPr>
          <a:xfrm>
            <a:off x="8897566" y="5887610"/>
            <a:ext cx="3148436" cy="929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2" charset="77"/>
              </a:rPr>
              <a:t>For more information</a:t>
            </a: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77"/>
              </a:rPr>
              <a:t>: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Irff.undp.org</a:t>
            </a:r>
            <a:endParaRPr lang="en-US" sz="2000" dirty="0">
              <a:solidFill>
                <a:schemeClr val="bg1"/>
              </a:solidFill>
              <a:latin typeface="Proxima Nova Rg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137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69B9-2942-0BB2-00B3-53A896EA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457" y="3344694"/>
            <a:ext cx="5489086" cy="42553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2"/>
                </a:solidFill>
              </a:rPr>
              <a:t>Key Takeaways &amp; Way Forward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F9435F-C63E-5AFA-173B-B3DADCCF0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1565939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FB027D2-E69D-8889-A0F2-7C38E0B3EF04}"/>
              </a:ext>
            </a:extLst>
          </p:cNvPr>
          <p:cNvSpPr/>
          <p:nvPr/>
        </p:nvSpPr>
        <p:spPr>
          <a:xfrm>
            <a:off x="1499274" y="2756980"/>
            <a:ext cx="7818227" cy="1697717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A6D2C6-9F5E-AB7D-160E-0A28DE795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995" y="2899457"/>
            <a:ext cx="5601321" cy="1503554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What are the key takeaways?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037B32-8CEB-45E3-BAA7-B41486E53913}"/>
              </a:ext>
            </a:extLst>
          </p:cNvPr>
          <p:cNvGrpSpPr/>
          <p:nvPr/>
        </p:nvGrpSpPr>
        <p:grpSpPr>
          <a:xfrm>
            <a:off x="12218182" y="1300592"/>
            <a:ext cx="17581880" cy="5435027"/>
            <a:chOff x="0" y="1296519"/>
            <a:chExt cx="17581880" cy="54350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82E230-9A5E-C8B2-E845-7A675227E0C5}"/>
                </a:ext>
              </a:extLst>
            </p:cNvPr>
            <p:cNvGrpSpPr/>
            <p:nvPr/>
          </p:nvGrpSpPr>
          <p:grpSpPr>
            <a:xfrm>
              <a:off x="0" y="3492546"/>
              <a:ext cx="12192000" cy="1066800"/>
              <a:chOff x="0" y="3307714"/>
              <a:chExt cx="12192000" cy="106680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DC79359-5FC9-FA71-6A61-5938F6978746}"/>
                  </a:ext>
                </a:extLst>
              </p:cNvPr>
              <p:cNvGrpSpPr/>
              <p:nvPr/>
            </p:nvGrpSpPr>
            <p:grpSpPr>
              <a:xfrm>
                <a:off x="0" y="3307714"/>
                <a:ext cx="12192000" cy="1066800"/>
                <a:chOff x="0" y="3307714"/>
                <a:chExt cx="12192000" cy="106680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72B63C0-BC68-2BD7-62FB-0EAEF0940821}"/>
                    </a:ext>
                  </a:extLst>
                </p:cNvPr>
                <p:cNvSpPr/>
                <p:nvPr/>
              </p:nvSpPr>
              <p:spPr>
                <a:xfrm>
                  <a:off x="0" y="3307714"/>
                  <a:ext cx="12192000" cy="10668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7AD4542-3176-E55F-9C85-47E859E27E01}"/>
                    </a:ext>
                  </a:extLst>
                </p:cNvPr>
                <p:cNvSpPr/>
                <p:nvPr/>
              </p:nvSpPr>
              <p:spPr>
                <a:xfrm>
                  <a:off x="0" y="3790314"/>
                  <a:ext cx="12192000" cy="508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1" name="Plaque 10">
                <a:extLst>
                  <a:ext uri="{FF2B5EF4-FFF2-40B4-BE49-F238E27FC236}">
                    <a16:creationId xmlns:a16="http://schemas.microsoft.com/office/drawing/2014/main" id="{EAF0ED7F-3667-150C-D61A-2C8434323FB3}"/>
                  </a:ext>
                </a:extLst>
              </p:cNvPr>
              <p:cNvSpPr/>
              <p:nvPr/>
            </p:nvSpPr>
            <p:spPr>
              <a:xfrm>
                <a:off x="1076960" y="3627754"/>
                <a:ext cx="325120" cy="325120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Plaque 7">
                <a:extLst>
                  <a:ext uri="{FF2B5EF4-FFF2-40B4-BE49-F238E27FC236}">
                    <a16:creationId xmlns:a16="http://schemas.microsoft.com/office/drawing/2014/main" id="{A8487B7F-8156-8556-B7C7-A5DAC7FBA870}"/>
                  </a:ext>
                </a:extLst>
              </p:cNvPr>
              <p:cNvSpPr/>
              <p:nvPr/>
            </p:nvSpPr>
            <p:spPr>
              <a:xfrm>
                <a:off x="5933440" y="3653154"/>
                <a:ext cx="325120" cy="325120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Plaque 8">
                <a:extLst>
                  <a:ext uri="{FF2B5EF4-FFF2-40B4-BE49-F238E27FC236}">
                    <a16:creationId xmlns:a16="http://schemas.microsoft.com/office/drawing/2014/main" id="{B6C16CCB-3549-E30D-3DBA-F978743925D5}"/>
                  </a:ext>
                </a:extLst>
              </p:cNvPr>
              <p:cNvSpPr/>
              <p:nvPr/>
            </p:nvSpPr>
            <p:spPr>
              <a:xfrm>
                <a:off x="8361680" y="3653154"/>
                <a:ext cx="325120" cy="325120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Plaque 9">
                <a:extLst>
                  <a:ext uri="{FF2B5EF4-FFF2-40B4-BE49-F238E27FC236}">
                    <a16:creationId xmlns:a16="http://schemas.microsoft.com/office/drawing/2014/main" id="{18BBC664-4ABD-0FEC-1A09-04AF5CC3428A}"/>
                  </a:ext>
                </a:extLst>
              </p:cNvPr>
              <p:cNvSpPr/>
              <p:nvPr/>
            </p:nvSpPr>
            <p:spPr>
              <a:xfrm>
                <a:off x="10789920" y="3678554"/>
                <a:ext cx="325120" cy="325120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Plaque 11">
                <a:extLst>
                  <a:ext uri="{FF2B5EF4-FFF2-40B4-BE49-F238E27FC236}">
                    <a16:creationId xmlns:a16="http://schemas.microsoft.com/office/drawing/2014/main" id="{8D16CC79-D32F-044A-7EBD-B09330FCC416}"/>
                  </a:ext>
                </a:extLst>
              </p:cNvPr>
              <p:cNvSpPr/>
              <p:nvPr/>
            </p:nvSpPr>
            <p:spPr>
              <a:xfrm>
                <a:off x="3505200" y="3653154"/>
                <a:ext cx="325120" cy="325120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6" name="Text Placeholder 31">
              <a:extLst>
                <a:ext uri="{FF2B5EF4-FFF2-40B4-BE49-F238E27FC236}">
                  <a16:creationId xmlns:a16="http://schemas.microsoft.com/office/drawing/2014/main" id="{6E24B86C-3E5D-606C-6267-B2C44CAE6A64}"/>
                </a:ext>
              </a:extLst>
            </p:cNvPr>
            <p:cNvSpPr txBox="1">
              <a:spLocks/>
            </p:cNvSpPr>
            <p:nvPr/>
          </p:nvSpPr>
          <p:spPr>
            <a:xfrm>
              <a:off x="1955800" y="5390717"/>
              <a:ext cx="3423920" cy="1340829"/>
            </a:xfrm>
            <a:prstGeom prst="rect">
              <a:avLst/>
            </a:prstGeom>
            <a:ln>
              <a:solidFill>
                <a:srgbClr val="005FAA"/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 startAt="2"/>
              </a:pPr>
              <a:r>
                <a:rPr lang="en-US" sz="1600" b="1" spc="150" dirty="0">
                  <a:solidFill>
                    <a:prstClr val="black"/>
                  </a:solidFill>
                  <a:latin typeface="+mj-lt"/>
                </a:rPr>
                <a:t>For sustainable resilience building, we need to invest in Social, Environmental, and Economic capitals.</a:t>
              </a:r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BB28B121-0BCE-97B4-1F37-87A09FD9E661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rot="16200000" flipV="1">
              <a:off x="10047896" y="2958802"/>
              <a:ext cx="1189408" cy="61976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AA28915-39FD-881B-2646-ECA49FDAD111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8524240" y="4163106"/>
              <a:ext cx="0" cy="1214808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7B495BE-B90A-A3C6-EE74-134C96819971}"/>
                </a:ext>
              </a:extLst>
            </p:cNvPr>
            <p:cNvCxnSpPr>
              <a:cxnSpLocks/>
              <a:stCxn id="12" idx="2"/>
              <a:endCxn id="16" idx="0"/>
            </p:cNvCxnSpPr>
            <p:nvPr/>
          </p:nvCxnSpPr>
          <p:spPr>
            <a:xfrm>
              <a:off x="3667760" y="4163106"/>
              <a:ext cx="0" cy="1227611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82EB36A-B649-CC4E-3A95-D9F89D956C67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6096000" y="2673978"/>
              <a:ext cx="0" cy="1164008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8BD4AC4-06EE-AA7D-CEDD-B4AD2D55E973}"/>
                </a:ext>
              </a:extLst>
            </p:cNvPr>
            <p:cNvGrpSpPr/>
            <p:nvPr/>
          </p:nvGrpSpPr>
          <p:grpSpPr>
            <a:xfrm>
              <a:off x="243840" y="1309043"/>
              <a:ext cx="3423920" cy="2503543"/>
              <a:chOff x="243840" y="1309043"/>
              <a:chExt cx="3423920" cy="2503543"/>
            </a:xfrm>
          </p:grpSpPr>
          <p:cxnSp>
            <p:nvCxnSpPr>
              <p:cNvPr id="21" name="Connector: Elbow 20">
                <a:extLst>
                  <a:ext uri="{FF2B5EF4-FFF2-40B4-BE49-F238E27FC236}">
                    <a16:creationId xmlns:a16="http://schemas.microsoft.com/office/drawing/2014/main" id="{12C0B359-6BE9-2143-B04F-2BEB41D9559B}"/>
                  </a:ext>
                </a:extLst>
              </p:cNvPr>
              <p:cNvCxnSpPr>
                <a:cxnSpLocks/>
                <a:stCxn id="11" idx="0"/>
              </p:cNvCxnSpPr>
              <p:nvPr/>
            </p:nvCxnSpPr>
            <p:spPr>
              <a:xfrm rot="5400000" flipH="1" flipV="1">
                <a:off x="980096" y="2933402"/>
                <a:ext cx="1138608" cy="619760"/>
              </a:xfrm>
              <a:prstGeom prst="bentConnector3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 Placeholder 31">
                <a:extLst>
                  <a:ext uri="{FF2B5EF4-FFF2-40B4-BE49-F238E27FC236}">
                    <a16:creationId xmlns:a16="http://schemas.microsoft.com/office/drawing/2014/main" id="{C4E4E60F-F115-1E4F-631C-2762DD225F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309043"/>
                <a:ext cx="3423920" cy="1340829"/>
              </a:xfrm>
              <a:prstGeom prst="rect">
                <a:avLst/>
              </a:prstGeom>
              <a:ln>
                <a:solidFill>
                  <a:srgbClr val="005FAA"/>
                </a:solidFill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AutoNum type="arabicPeriod"/>
                </a:pPr>
                <a:r>
                  <a:rPr lang="en-US" sz="1600" b="1" spc="150" dirty="0">
                    <a:solidFill>
                      <a:prstClr val="black"/>
                    </a:solidFill>
                    <a:latin typeface="+mj-lt"/>
                  </a:rPr>
                  <a:t>The climate and disaster risk factor can’t be dealt with on ad hoc basis and spontaneity any further. </a:t>
                </a:r>
              </a:p>
              <a:p>
                <a:pPr marL="342900" indent="-3429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AutoNum type="arabicPeriod"/>
                </a:pPr>
                <a:endParaRPr lang="en-US" sz="1400" b="1" spc="150" dirty="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sp>
          <p:nvSpPr>
            <p:cNvPr id="27" name="Text Placeholder 31">
              <a:extLst>
                <a:ext uri="{FF2B5EF4-FFF2-40B4-BE49-F238E27FC236}">
                  <a16:creationId xmlns:a16="http://schemas.microsoft.com/office/drawing/2014/main" id="{C1EDF293-4832-D3C2-CCD8-F9721588A766}"/>
                </a:ext>
              </a:extLst>
            </p:cNvPr>
            <p:cNvSpPr txBox="1">
              <a:spLocks/>
            </p:cNvSpPr>
            <p:nvPr/>
          </p:nvSpPr>
          <p:spPr>
            <a:xfrm>
              <a:off x="4384040" y="1296519"/>
              <a:ext cx="3423920" cy="1340829"/>
            </a:xfrm>
            <a:prstGeom prst="rect">
              <a:avLst/>
            </a:prstGeom>
            <a:ln>
              <a:solidFill>
                <a:srgbClr val="005FAA"/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 startAt="3"/>
              </a:pPr>
              <a:r>
                <a:rPr lang="en-US" sz="1600" b="1" spc="150" dirty="0">
                  <a:solidFill>
                    <a:prstClr val="black"/>
                  </a:solidFill>
                  <a:latin typeface="+mj-lt"/>
                </a:rPr>
                <a:t>Reliance on ex-post financial planning needs to be upgraded gradually to ex-ante financial planning &amp; management. </a:t>
              </a:r>
            </a:p>
          </p:txBody>
        </p:sp>
        <p:sp>
          <p:nvSpPr>
            <p:cNvPr id="28" name="Text Placeholder 31">
              <a:extLst>
                <a:ext uri="{FF2B5EF4-FFF2-40B4-BE49-F238E27FC236}">
                  <a16:creationId xmlns:a16="http://schemas.microsoft.com/office/drawing/2014/main" id="{77FED653-0AA6-48D4-B86B-52AF61A972AD}"/>
                </a:ext>
              </a:extLst>
            </p:cNvPr>
            <p:cNvSpPr txBox="1">
              <a:spLocks/>
            </p:cNvSpPr>
            <p:nvPr/>
          </p:nvSpPr>
          <p:spPr>
            <a:xfrm>
              <a:off x="6812282" y="5377914"/>
              <a:ext cx="3423920" cy="1340829"/>
            </a:xfrm>
            <a:prstGeom prst="rect">
              <a:avLst/>
            </a:prstGeom>
            <a:ln>
              <a:solidFill>
                <a:srgbClr val="005FAA"/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 startAt="4"/>
              </a:pPr>
              <a:r>
                <a:rPr lang="en-US" sz="1600" b="1" spc="150" dirty="0">
                  <a:solidFill>
                    <a:prstClr val="black"/>
                  </a:solidFill>
                  <a:latin typeface="+mj-lt"/>
                </a:rPr>
                <a:t>It’s very significant to establish risk ownership so it’s well known who’s responsible for payments. </a:t>
              </a:r>
            </a:p>
          </p:txBody>
        </p:sp>
        <p:sp>
          <p:nvSpPr>
            <p:cNvPr id="29" name="Text Placeholder 31">
              <a:extLst>
                <a:ext uri="{FF2B5EF4-FFF2-40B4-BE49-F238E27FC236}">
                  <a16:creationId xmlns:a16="http://schemas.microsoft.com/office/drawing/2014/main" id="{84A38CAE-1559-27D3-F6C3-F4A38502FF40}"/>
                </a:ext>
              </a:extLst>
            </p:cNvPr>
            <p:cNvSpPr txBox="1">
              <a:spLocks/>
            </p:cNvSpPr>
            <p:nvPr/>
          </p:nvSpPr>
          <p:spPr>
            <a:xfrm>
              <a:off x="8620760" y="1308583"/>
              <a:ext cx="3423920" cy="1340829"/>
            </a:xfrm>
            <a:prstGeom prst="rect">
              <a:avLst/>
            </a:prstGeom>
            <a:ln>
              <a:solidFill>
                <a:srgbClr val="005FAA"/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 startAt="5"/>
              </a:pPr>
              <a:r>
                <a:rPr lang="en-US" sz="1600" b="1" spc="150" dirty="0">
                  <a:solidFill>
                    <a:prstClr val="black"/>
                  </a:solidFill>
                  <a:latin typeface="+mj-lt"/>
                </a:rPr>
                <a:t>But efficiently channelizing the financing downward is a much bigger and difficult challenge.</a:t>
              </a:r>
            </a:p>
          </p:txBody>
        </p:sp>
        <p:sp>
          <p:nvSpPr>
            <p:cNvPr id="102" name="Text Placeholder 31">
              <a:extLst>
                <a:ext uri="{FF2B5EF4-FFF2-40B4-BE49-F238E27FC236}">
                  <a16:creationId xmlns:a16="http://schemas.microsoft.com/office/drawing/2014/main" id="{D50CED46-45EB-7A3E-02E5-238415802222}"/>
                </a:ext>
              </a:extLst>
            </p:cNvPr>
            <p:cNvSpPr txBox="1">
              <a:spLocks/>
            </p:cNvSpPr>
            <p:nvPr/>
          </p:nvSpPr>
          <p:spPr>
            <a:xfrm>
              <a:off x="11727688" y="5390717"/>
              <a:ext cx="3423920" cy="1340829"/>
            </a:xfrm>
            <a:prstGeom prst="rect">
              <a:avLst/>
            </a:prstGeom>
            <a:ln>
              <a:solidFill>
                <a:srgbClr val="005FAA"/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 startAt="6"/>
              </a:pPr>
              <a:r>
                <a:rPr lang="en-US" sz="1600" b="1" spc="150" dirty="0">
                  <a:solidFill>
                    <a:prstClr val="black"/>
                  </a:solidFill>
                  <a:latin typeface="+mj-lt"/>
                </a:rPr>
                <a:t>The Principles: </a:t>
              </a:r>
            </a:p>
            <a:p>
              <a:pPr marL="457200" lvl="1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spc="150" dirty="0">
                  <a:solidFill>
                    <a:prstClr val="black"/>
                  </a:solidFill>
                  <a:latin typeface="+mj-lt"/>
                </a:rPr>
                <a:t>Risk Analytics</a:t>
              </a:r>
            </a:p>
            <a:p>
              <a:pPr marL="457200" lvl="1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spc="150" dirty="0">
                  <a:solidFill>
                    <a:prstClr val="black"/>
                  </a:solidFill>
                  <a:latin typeface="+mj-lt"/>
                </a:rPr>
                <a:t>Risk Layering </a:t>
              </a:r>
            </a:p>
            <a:p>
              <a:pPr marL="457200" lvl="1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spc="150" dirty="0">
                  <a:solidFill>
                    <a:prstClr val="black"/>
                  </a:solidFill>
                  <a:latin typeface="+mj-lt"/>
                </a:rPr>
                <a:t>Timeliness</a:t>
              </a:r>
            </a:p>
            <a:p>
              <a:pPr marL="457200" lvl="1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spc="150" dirty="0">
                  <a:solidFill>
                    <a:prstClr val="black"/>
                  </a:solidFill>
                  <a:latin typeface="+mj-lt"/>
                </a:rPr>
                <a:t>Funding Flow</a:t>
              </a:r>
              <a:endParaRPr lang="en-US" sz="1200" b="1" spc="150" dirty="0">
                <a:solidFill>
                  <a:prstClr val="black"/>
                </a:solidFill>
                <a:latin typeface="+mj-lt"/>
              </a:endParaRPr>
            </a:p>
            <a:p>
              <a:pPr marL="457200" lvl="1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400" b="1" spc="15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10" name="Text Placeholder 31">
              <a:extLst>
                <a:ext uri="{FF2B5EF4-FFF2-40B4-BE49-F238E27FC236}">
                  <a16:creationId xmlns:a16="http://schemas.microsoft.com/office/drawing/2014/main" id="{8F6CFC68-C3D0-8648-E300-66EDB633922D}"/>
                </a:ext>
              </a:extLst>
            </p:cNvPr>
            <p:cNvSpPr txBox="1">
              <a:spLocks/>
            </p:cNvSpPr>
            <p:nvPr/>
          </p:nvSpPr>
          <p:spPr>
            <a:xfrm>
              <a:off x="14157960" y="1296519"/>
              <a:ext cx="3423920" cy="1340829"/>
            </a:xfrm>
            <a:prstGeom prst="rect">
              <a:avLst/>
            </a:prstGeom>
            <a:ln>
              <a:solidFill>
                <a:srgbClr val="005FAA"/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 startAt="7"/>
              </a:pPr>
              <a:r>
                <a:rPr lang="en-US" sz="1600" b="1" spc="150" dirty="0">
                  <a:solidFill>
                    <a:prstClr val="black"/>
                  </a:solidFill>
                  <a:latin typeface="+mj-lt"/>
                </a:rPr>
                <a:t>There is no ‘ONE SIZE FITS ALL’ solution. </a:t>
              </a:r>
            </a:p>
            <a:p>
              <a:pPr mar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600" b="1" spc="150" dirty="0">
                  <a:solidFill>
                    <a:prstClr val="black"/>
                  </a:solidFill>
                  <a:latin typeface="+mj-lt"/>
                </a:rPr>
              </a:br>
              <a:r>
                <a:rPr lang="en-US" sz="1600" b="1" spc="150" dirty="0">
                  <a:solidFill>
                    <a:prstClr val="black"/>
                  </a:solidFill>
                  <a:latin typeface="+mj-lt"/>
                </a:rPr>
                <a:t>	DIVERSIFY</a:t>
              </a:r>
              <a:endParaRPr lang="en-US" sz="1400" b="1" spc="150" dirty="0">
                <a:solidFill>
                  <a:prstClr val="black"/>
                </a:solidFill>
                <a:latin typeface="+mj-lt"/>
              </a:endParaRPr>
            </a:p>
            <a:p>
              <a:pPr mar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700" b="1" spc="150" dirty="0">
                <a:solidFill>
                  <a:prstClr val="black"/>
                </a:solidFill>
                <a:latin typeface="+mj-lt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B23698-CC4C-D6E8-C483-A783AEC74C05}"/>
                </a:ext>
              </a:extLst>
            </p:cNvPr>
            <p:cNvGrpSpPr/>
            <p:nvPr/>
          </p:nvGrpSpPr>
          <p:grpSpPr>
            <a:xfrm>
              <a:off x="12192000" y="3493923"/>
              <a:ext cx="4680000" cy="1066800"/>
              <a:chOff x="0" y="3307714"/>
              <a:chExt cx="4680000" cy="10668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8AA6C11-70E4-6FDA-D226-9FAC5A1D3BEC}"/>
                  </a:ext>
                </a:extLst>
              </p:cNvPr>
              <p:cNvGrpSpPr/>
              <p:nvPr/>
            </p:nvGrpSpPr>
            <p:grpSpPr>
              <a:xfrm>
                <a:off x="0" y="3307714"/>
                <a:ext cx="4680000" cy="1066800"/>
                <a:chOff x="0" y="3307714"/>
                <a:chExt cx="4680000" cy="106680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C0E8A89-CAF3-4830-B340-302915052B59}"/>
                    </a:ext>
                  </a:extLst>
                </p:cNvPr>
                <p:cNvSpPr/>
                <p:nvPr/>
              </p:nvSpPr>
              <p:spPr>
                <a:xfrm>
                  <a:off x="0" y="3307714"/>
                  <a:ext cx="4680000" cy="10668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378F3B4-458F-88A6-9419-BD023C76B8AA}"/>
                    </a:ext>
                  </a:extLst>
                </p:cNvPr>
                <p:cNvSpPr/>
                <p:nvPr/>
              </p:nvSpPr>
              <p:spPr>
                <a:xfrm>
                  <a:off x="0" y="3790314"/>
                  <a:ext cx="4680000" cy="508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4" name="Plaque 13">
                <a:extLst>
                  <a:ext uri="{FF2B5EF4-FFF2-40B4-BE49-F238E27FC236}">
                    <a16:creationId xmlns:a16="http://schemas.microsoft.com/office/drawing/2014/main" id="{312FD05C-FBEF-D810-40DA-3EA383A8F84C}"/>
                  </a:ext>
                </a:extLst>
              </p:cNvPr>
              <p:cNvSpPr/>
              <p:nvPr/>
            </p:nvSpPr>
            <p:spPr>
              <a:xfrm>
                <a:off x="1076960" y="3627754"/>
                <a:ext cx="325120" cy="325120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Plaque 18">
                <a:extLst>
                  <a:ext uri="{FF2B5EF4-FFF2-40B4-BE49-F238E27FC236}">
                    <a16:creationId xmlns:a16="http://schemas.microsoft.com/office/drawing/2014/main" id="{A24EF6E4-7A30-E5B5-051A-93A150E8EEAD}"/>
                  </a:ext>
                </a:extLst>
              </p:cNvPr>
              <p:cNvSpPr/>
              <p:nvPr/>
            </p:nvSpPr>
            <p:spPr>
              <a:xfrm>
                <a:off x="3505200" y="3653154"/>
                <a:ext cx="325120" cy="325120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2669D6D0-8D34-84E9-3D89-A1685C7DE8FA}"/>
                </a:ext>
              </a:extLst>
            </p:cNvPr>
            <p:cNvCxnSpPr>
              <a:cxnSpLocks/>
              <a:stCxn id="14" idx="2"/>
              <a:endCxn id="102" idx="0"/>
            </p:cNvCxnSpPr>
            <p:nvPr/>
          </p:nvCxnSpPr>
          <p:spPr>
            <a:xfrm>
              <a:off x="13431520" y="4139083"/>
              <a:ext cx="8128" cy="125163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8A86E79A-173B-B110-9EF5-740B1B71047A}"/>
                </a:ext>
              </a:extLst>
            </p:cNvPr>
            <p:cNvCxnSpPr>
              <a:cxnSpLocks/>
              <a:stCxn id="19" idx="0"/>
              <a:endCxn id="110" idx="2"/>
            </p:cNvCxnSpPr>
            <p:nvPr/>
          </p:nvCxnSpPr>
          <p:spPr>
            <a:xfrm flipV="1">
              <a:off x="15859760" y="2637348"/>
              <a:ext cx="10160" cy="1202015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Elipse 14">
            <a:extLst>
              <a:ext uri="{FF2B5EF4-FFF2-40B4-BE49-F238E27FC236}">
                <a16:creationId xmlns:a16="http://schemas.microsoft.com/office/drawing/2014/main" id="{0159BC07-780A-CB43-2BEE-E797AB48FFB0}"/>
              </a:ext>
            </a:extLst>
          </p:cNvPr>
          <p:cNvSpPr/>
          <p:nvPr/>
        </p:nvSpPr>
        <p:spPr>
          <a:xfrm>
            <a:off x="1023350" y="2522991"/>
            <a:ext cx="2119357" cy="21193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2C23682-C64B-2E33-7699-3D4CB382D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64" y="2757545"/>
            <a:ext cx="1387505" cy="13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68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34206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F6CD128-20A8-80C8-93BF-55E238555FF1}"/>
              </a:ext>
            </a:extLst>
          </p:cNvPr>
          <p:cNvSpPr/>
          <p:nvPr/>
        </p:nvSpPr>
        <p:spPr>
          <a:xfrm>
            <a:off x="0" y="3442536"/>
            <a:ext cx="12192000" cy="940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700074D-3E7D-2B0C-99A6-06EA241D2582}"/>
              </a:ext>
            </a:extLst>
          </p:cNvPr>
          <p:cNvGrpSpPr/>
          <p:nvPr/>
        </p:nvGrpSpPr>
        <p:grpSpPr>
          <a:xfrm>
            <a:off x="1688579" y="4503"/>
            <a:ext cx="1828799" cy="3988885"/>
            <a:chOff x="1688580" y="-2940"/>
            <a:chExt cx="1828799" cy="3988885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3931CC3-102F-073C-182E-B3230D709016}"/>
                </a:ext>
              </a:extLst>
            </p:cNvPr>
            <p:cNvSpPr/>
            <p:nvPr/>
          </p:nvSpPr>
          <p:spPr>
            <a:xfrm>
              <a:off x="2290922" y="3093262"/>
              <a:ext cx="777668" cy="7776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3349E0D-AD4F-5B4E-051A-4A2E65B152F2}"/>
                </a:ext>
              </a:extLst>
            </p:cNvPr>
            <p:cNvSpPr txBox="1"/>
            <p:nvPr/>
          </p:nvSpPr>
          <p:spPr>
            <a:xfrm>
              <a:off x="2444496" y="3107670"/>
              <a:ext cx="393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40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F00BC135-8864-D5C1-D302-C87220A04A55}"/>
                </a:ext>
              </a:extLst>
            </p:cNvPr>
            <p:cNvSpPr/>
            <p:nvPr/>
          </p:nvSpPr>
          <p:spPr>
            <a:xfrm>
              <a:off x="2164862" y="2978246"/>
              <a:ext cx="1007699" cy="1007699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7CE3D782-1569-684B-4A08-1F98F4408F34}"/>
                </a:ext>
              </a:extLst>
            </p:cNvPr>
            <p:cNvGrpSpPr/>
            <p:nvPr/>
          </p:nvGrpSpPr>
          <p:grpSpPr>
            <a:xfrm rot="10800000">
              <a:off x="1688580" y="277856"/>
              <a:ext cx="1828799" cy="2297936"/>
              <a:chOff x="186230" y="4118187"/>
              <a:chExt cx="1828799" cy="2297936"/>
            </a:xfrm>
          </p:grpSpPr>
          <p:sp>
            <p:nvSpPr>
              <p:cNvPr id="35" name="Rectángulo redondeado 34">
                <a:extLst>
                  <a:ext uri="{FF2B5EF4-FFF2-40B4-BE49-F238E27FC236}">
                    <a16:creationId xmlns:a16="http://schemas.microsoft.com/office/drawing/2014/main" id="{1A512DF3-F30F-E3F9-D83D-E20506AC79B2}"/>
                  </a:ext>
                </a:extLst>
              </p:cNvPr>
              <p:cNvSpPr/>
              <p:nvPr/>
            </p:nvSpPr>
            <p:spPr>
              <a:xfrm>
                <a:off x="186230" y="4288220"/>
                <a:ext cx="1828799" cy="2127903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6" name="Triángulo 35">
                <a:extLst>
                  <a:ext uri="{FF2B5EF4-FFF2-40B4-BE49-F238E27FC236}">
                    <a16:creationId xmlns:a16="http://schemas.microsoft.com/office/drawing/2014/main" id="{82C20DB0-2A2B-8C97-3839-10804D02ECFD}"/>
                  </a:ext>
                </a:extLst>
              </p:cNvPr>
              <p:cNvSpPr/>
              <p:nvPr/>
            </p:nvSpPr>
            <p:spPr>
              <a:xfrm>
                <a:off x="840951" y="4118187"/>
                <a:ext cx="504741" cy="16985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BB8F2FC8-FF25-30AB-C4A1-EDA98365AAD9}"/>
                </a:ext>
              </a:extLst>
            </p:cNvPr>
            <p:cNvSpPr txBox="1"/>
            <p:nvPr/>
          </p:nvSpPr>
          <p:spPr>
            <a:xfrm>
              <a:off x="1785560" y="641726"/>
              <a:ext cx="1634838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For sustainable resilience building, we need to invest in Social, Environmental, and Economic capitals.</a:t>
              </a:r>
            </a:p>
          </p:txBody>
        </p: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3B987119-D994-0397-DCFD-5F363F0F6F23}"/>
                </a:ext>
              </a:extLst>
            </p:cNvPr>
            <p:cNvGrpSpPr/>
            <p:nvPr/>
          </p:nvGrpSpPr>
          <p:grpSpPr>
            <a:xfrm>
              <a:off x="2377362" y="-2940"/>
              <a:ext cx="504474" cy="542940"/>
              <a:chOff x="3246417" y="175653"/>
              <a:chExt cx="777668" cy="836965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8A78F3CC-B28D-CFFB-6D47-34D6C5621A16}"/>
                  </a:ext>
                </a:extLst>
              </p:cNvPr>
              <p:cNvSpPr/>
              <p:nvPr/>
            </p:nvSpPr>
            <p:spPr>
              <a:xfrm>
                <a:off x="3246417" y="234950"/>
                <a:ext cx="777668" cy="7776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2800"/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47AF8B74-CE11-047C-EBFC-E4958AE6FB81}"/>
                  </a:ext>
                </a:extLst>
              </p:cNvPr>
              <p:cNvSpPr txBox="1"/>
              <p:nvPr/>
            </p:nvSpPr>
            <p:spPr>
              <a:xfrm>
                <a:off x="3373947" y="175653"/>
                <a:ext cx="393106" cy="80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2800" b="1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331C18B-1B81-800B-0A68-15DBE7A2B025}"/>
              </a:ext>
            </a:extLst>
          </p:cNvPr>
          <p:cNvGrpSpPr/>
          <p:nvPr/>
        </p:nvGrpSpPr>
        <p:grpSpPr>
          <a:xfrm>
            <a:off x="93462" y="3000278"/>
            <a:ext cx="1828799" cy="3731453"/>
            <a:chOff x="93462" y="3000278"/>
            <a:chExt cx="1828799" cy="3731453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FA95C6BA-D74C-C95E-B21F-63451F3C2623}"/>
                </a:ext>
              </a:extLst>
            </p:cNvPr>
            <p:cNvGrpSpPr/>
            <p:nvPr/>
          </p:nvGrpSpPr>
          <p:grpSpPr>
            <a:xfrm>
              <a:off x="93462" y="4107468"/>
              <a:ext cx="1828799" cy="2297936"/>
              <a:chOff x="186230" y="4118187"/>
              <a:chExt cx="1828799" cy="2297936"/>
            </a:xfrm>
          </p:grpSpPr>
          <p:sp>
            <p:nvSpPr>
              <p:cNvPr id="31" name="Rectángulo redondeado 30">
                <a:extLst>
                  <a:ext uri="{FF2B5EF4-FFF2-40B4-BE49-F238E27FC236}">
                    <a16:creationId xmlns:a16="http://schemas.microsoft.com/office/drawing/2014/main" id="{9F288249-1DF8-4F1D-B7E6-E7DC9C54757F}"/>
                  </a:ext>
                </a:extLst>
              </p:cNvPr>
              <p:cNvSpPr/>
              <p:nvPr/>
            </p:nvSpPr>
            <p:spPr>
              <a:xfrm>
                <a:off x="186230" y="4288220"/>
                <a:ext cx="1828799" cy="2127903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2" name="Triángulo 31">
                <a:extLst>
                  <a:ext uri="{FF2B5EF4-FFF2-40B4-BE49-F238E27FC236}">
                    <a16:creationId xmlns:a16="http://schemas.microsoft.com/office/drawing/2014/main" id="{F8580F2A-146F-192E-71E8-AD5D8B21F20E}"/>
                  </a:ext>
                </a:extLst>
              </p:cNvPr>
              <p:cNvSpPr/>
              <p:nvPr/>
            </p:nvSpPr>
            <p:spPr>
              <a:xfrm>
                <a:off x="840951" y="4118187"/>
                <a:ext cx="504741" cy="16985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D9C99BA7-AC4E-82C3-461F-A0DA904BB4F7}"/>
                </a:ext>
              </a:extLst>
            </p:cNvPr>
            <p:cNvSpPr txBox="1"/>
            <p:nvPr/>
          </p:nvSpPr>
          <p:spPr>
            <a:xfrm>
              <a:off x="208290" y="4669034"/>
              <a:ext cx="162742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The climate and disaster risk factor can’t be dealt with on ad hoc basis and spontaneity any further. </a:t>
              </a: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9C2838F3-0310-EE68-D165-39E53F733DB3}"/>
                </a:ext>
              </a:extLst>
            </p:cNvPr>
            <p:cNvSpPr/>
            <p:nvPr/>
          </p:nvSpPr>
          <p:spPr>
            <a:xfrm>
              <a:off x="633809" y="3123486"/>
              <a:ext cx="777668" cy="7776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D32CBDA0-50FB-2106-013A-29680D05AC1D}"/>
                </a:ext>
              </a:extLst>
            </p:cNvPr>
            <p:cNvSpPr txBox="1"/>
            <p:nvPr/>
          </p:nvSpPr>
          <p:spPr>
            <a:xfrm>
              <a:off x="811309" y="3123486"/>
              <a:ext cx="393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40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8377C30-AD26-CC90-CB77-52AFE79E4DAF}"/>
                </a:ext>
              </a:extLst>
            </p:cNvPr>
            <p:cNvSpPr/>
            <p:nvPr/>
          </p:nvSpPr>
          <p:spPr>
            <a:xfrm>
              <a:off x="511321" y="3000278"/>
              <a:ext cx="1007699" cy="1007699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D12A1DB0-FB68-F86D-DC20-C999CA26CD9E}"/>
                </a:ext>
              </a:extLst>
            </p:cNvPr>
            <p:cNvGrpSpPr/>
            <p:nvPr/>
          </p:nvGrpSpPr>
          <p:grpSpPr>
            <a:xfrm>
              <a:off x="744316" y="6188791"/>
              <a:ext cx="504474" cy="542940"/>
              <a:chOff x="3246417" y="175653"/>
              <a:chExt cx="777668" cy="836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51EEBFC2-6F3E-7178-B339-FA6F961BEC3F}"/>
                  </a:ext>
                </a:extLst>
              </p:cNvPr>
              <p:cNvSpPr/>
              <p:nvPr/>
            </p:nvSpPr>
            <p:spPr>
              <a:xfrm>
                <a:off x="3246417" y="234950"/>
                <a:ext cx="777668" cy="77766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2800"/>
              </a:p>
            </p:txBody>
          </p:sp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DDA71E00-FBCF-E451-DF56-96265B79ECE0}"/>
                  </a:ext>
                </a:extLst>
              </p:cNvPr>
              <p:cNvSpPr txBox="1"/>
              <p:nvPr/>
            </p:nvSpPr>
            <p:spPr>
              <a:xfrm>
                <a:off x="3373947" y="175653"/>
                <a:ext cx="393106" cy="80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2800" b="1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7FD39C96-C6AD-A23F-D526-4DF10C6352B9}"/>
              </a:ext>
            </a:extLst>
          </p:cNvPr>
          <p:cNvGrpSpPr/>
          <p:nvPr/>
        </p:nvGrpSpPr>
        <p:grpSpPr>
          <a:xfrm>
            <a:off x="3461222" y="2974639"/>
            <a:ext cx="1828799" cy="3821631"/>
            <a:chOff x="3461222" y="2974639"/>
            <a:chExt cx="1828799" cy="3821631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2F9DDC68-606E-1839-B59C-21F41DCF0618}"/>
                </a:ext>
              </a:extLst>
            </p:cNvPr>
            <p:cNvSpPr/>
            <p:nvPr/>
          </p:nvSpPr>
          <p:spPr>
            <a:xfrm>
              <a:off x="4024354" y="3097848"/>
              <a:ext cx="777668" cy="7776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15FAE62-D6DC-CFFC-E203-760511772378}"/>
                </a:ext>
              </a:extLst>
            </p:cNvPr>
            <p:cNvSpPr txBox="1"/>
            <p:nvPr/>
          </p:nvSpPr>
          <p:spPr>
            <a:xfrm>
              <a:off x="4197827" y="3104793"/>
              <a:ext cx="393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40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0A607200-3780-5CF7-1B0F-E8BC54FE0C8C}"/>
                </a:ext>
              </a:extLst>
            </p:cNvPr>
            <p:cNvSpPr/>
            <p:nvPr/>
          </p:nvSpPr>
          <p:spPr>
            <a:xfrm>
              <a:off x="3909338" y="2974639"/>
              <a:ext cx="1007699" cy="1007699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9E250E33-72F3-14BA-5D64-6427F2461360}"/>
                </a:ext>
              </a:extLst>
            </p:cNvPr>
            <p:cNvGrpSpPr/>
            <p:nvPr/>
          </p:nvGrpSpPr>
          <p:grpSpPr>
            <a:xfrm>
              <a:off x="3461222" y="4243956"/>
              <a:ext cx="1828799" cy="2280844"/>
              <a:chOff x="186230" y="4135279"/>
              <a:chExt cx="1828799" cy="2280844"/>
            </a:xfrm>
          </p:grpSpPr>
          <p:sp>
            <p:nvSpPr>
              <p:cNvPr id="38" name="Rectángulo redondeado 37">
                <a:extLst>
                  <a:ext uri="{FF2B5EF4-FFF2-40B4-BE49-F238E27FC236}">
                    <a16:creationId xmlns:a16="http://schemas.microsoft.com/office/drawing/2014/main" id="{961C582C-8E1E-5256-20E5-485FD67F94B9}"/>
                  </a:ext>
                </a:extLst>
              </p:cNvPr>
              <p:cNvSpPr/>
              <p:nvPr/>
            </p:nvSpPr>
            <p:spPr>
              <a:xfrm>
                <a:off x="186230" y="4288220"/>
                <a:ext cx="1828799" cy="2127903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9" name="Triángulo 38">
                <a:extLst>
                  <a:ext uri="{FF2B5EF4-FFF2-40B4-BE49-F238E27FC236}">
                    <a16:creationId xmlns:a16="http://schemas.microsoft.com/office/drawing/2014/main" id="{E8A4B844-EFF4-4DEC-A5E9-185673E33EE8}"/>
                  </a:ext>
                </a:extLst>
              </p:cNvPr>
              <p:cNvSpPr/>
              <p:nvPr/>
            </p:nvSpPr>
            <p:spPr>
              <a:xfrm>
                <a:off x="840951" y="4135279"/>
                <a:ext cx="504741" cy="169854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F373820E-8B55-8BAE-E78F-8819AFCB785E}"/>
                </a:ext>
              </a:extLst>
            </p:cNvPr>
            <p:cNvSpPr txBox="1"/>
            <p:nvPr/>
          </p:nvSpPr>
          <p:spPr>
            <a:xfrm>
              <a:off x="3504841" y="4645625"/>
              <a:ext cx="1741559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Reliance on ex-post financial planning needs to be upgraded gradually to ex-ante financial planning &amp; management.</a:t>
              </a:r>
            </a:p>
          </p:txBody>
        </p: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9D811E6F-8BD1-2200-99D4-D05A134D5D2E}"/>
                </a:ext>
              </a:extLst>
            </p:cNvPr>
            <p:cNvGrpSpPr/>
            <p:nvPr/>
          </p:nvGrpSpPr>
          <p:grpSpPr>
            <a:xfrm>
              <a:off x="4201670" y="6253330"/>
              <a:ext cx="504474" cy="542940"/>
              <a:chOff x="3246417" y="175653"/>
              <a:chExt cx="777668" cy="836965"/>
            </a:xfrm>
          </p:grpSpPr>
          <p:sp>
            <p:nvSpPr>
              <p:cNvPr id="61" name="Elipse 60">
                <a:extLst>
                  <a:ext uri="{FF2B5EF4-FFF2-40B4-BE49-F238E27FC236}">
                    <a16:creationId xmlns:a16="http://schemas.microsoft.com/office/drawing/2014/main" id="{EF9B65A3-CEE7-6436-4471-EC0CB6DB2CA9}"/>
                  </a:ext>
                </a:extLst>
              </p:cNvPr>
              <p:cNvSpPr/>
              <p:nvPr/>
            </p:nvSpPr>
            <p:spPr>
              <a:xfrm>
                <a:off x="3246417" y="234950"/>
                <a:ext cx="777668" cy="7776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2800"/>
              </a:p>
            </p:txBody>
          </p: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27ABD402-929D-86C8-10CA-2CA848261CE8}"/>
                  </a:ext>
                </a:extLst>
              </p:cNvPr>
              <p:cNvSpPr txBox="1"/>
              <p:nvPr/>
            </p:nvSpPr>
            <p:spPr>
              <a:xfrm>
                <a:off x="3373947" y="175653"/>
                <a:ext cx="393106" cy="80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2800" b="1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60DCD043-B882-A51D-A7B6-B284AA932887}"/>
              </a:ext>
            </a:extLst>
          </p:cNvPr>
          <p:cNvGrpSpPr/>
          <p:nvPr/>
        </p:nvGrpSpPr>
        <p:grpSpPr>
          <a:xfrm>
            <a:off x="5234542" y="11564"/>
            <a:ext cx="1828799" cy="3981824"/>
            <a:chOff x="5237844" y="4121"/>
            <a:chExt cx="1828799" cy="3981824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E37CBEB6-0305-035E-1BC4-9AE2ED530982}"/>
                </a:ext>
              </a:extLst>
            </p:cNvPr>
            <p:cNvSpPr/>
            <p:nvPr/>
          </p:nvSpPr>
          <p:spPr>
            <a:xfrm>
              <a:off x="5770717" y="3093262"/>
              <a:ext cx="777668" cy="7776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6348A3B-9A9B-2FFD-4ECA-C352621FC848}"/>
                </a:ext>
              </a:extLst>
            </p:cNvPr>
            <p:cNvSpPr txBox="1"/>
            <p:nvPr/>
          </p:nvSpPr>
          <p:spPr>
            <a:xfrm>
              <a:off x="5919193" y="3107670"/>
              <a:ext cx="393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40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EB9B7D0-B7B3-88C6-3920-142064EF6471}"/>
                </a:ext>
              </a:extLst>
            </p:cNvPr>
            <p:cNvSpPr/>
            <p:nvPr/>
          </p:nvSpPr>
          <p:spPr>
            <a:xfrm>
              <a:off x="5642877" y="2978246"/>
              <a:ext cx="1007699" cy="1007699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422F7927-D3B2-EB8B-4550-3D4EBF7B24A1}"/>
                </a:ext>
              </a:extLst>
            </p:cNvPr>
            <p:cNvGrpSpPr/>
            <p:nvPr/>
          </p:nvGrpSpPr>
          <p:grpSpPr>
            <a:xfrm rot="10800000">
              <a:off x="5237844" y="266338"/>
              <a:ext cx="1828799" cy="2297936"/>
              <a:chOff x="186230" y="4118187"/>
              <a:chExt cx="1828799" cy="2297936"/>
            </a:xfrm>
          </p:grpSpPr>
          <p:sp>
            <p:nvSpPr>
              <p:cNvPr id="41" name="Rectángulo redondeado 40">
                <a:extLst>
                  <a:ext uri="{FF2B5EF4-FFF2-40B4-BE49-F238E27FC236}">
                    <a16:creationId xmlns:a16="http://schemas.microsoft.com/office/drawing/2014/main" id="{993458CC-4037-7A31-7936-1631F36FF3A7}"/>
                  </a:ext>
                </a:extLst>
              </p:cNvPr>
              <p:cNvSpPr/>
              <p:nvPr/>
            </p:nvSpPr>
            <p:spPr>
              <a:xfrm>
                <a:off x="186230" y="4288220"/>
                <a:ext cx="1828799" cy="2127903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2" name="Triángulo 41">
                <a:extLst>
                  <a:ext uri="{FF2B5EF4-FFF2-40B4-BE49-F238E27FC236}">
                    <a16:creationId xmlns:a16="http://schemas.microsoft.com/office/drawing/2014/main" id="{E29AC332-17BE-B01D-400B-EC78A1B6E2C7}"/>
                  </a:ext>
                </a:extLst>
              </p:cNvPr>
              <p:cNvSpPr/>
              <p:nvPr/>
            </p:nvSpPr>
            <p:spPr>
              <a:xfrm>
                <a:off x="840951" y="4118187"/>
                <a:ext cx="504741" cy="169854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72EACC21-3B32-DE1D-C738-06DAA6DCB0CB}"/>
                </a:ext>
              </a:extLst>
            </p:cNvPr>
            <p:cNvSpPr txBox="1"/>
            <p:nvPr/>
          </p:nvSpPr>
          <p:spPr>
            <a:xfrm>
              <a:off x="5348255" y="689477"/>
              <a:ext cx="169082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It’s very significant to establish risk ownership so it’s well known who’s responsible for payments. </a:t>
              </a:r>
            </a:p>
          </p:txBody>
        </p: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A1716613-E424-E62F-C726-35D6EE9CE850}"/>
                </a:ext>
              </a:extLst>
            </p:cNvPr>
            <p:cNvGrpSpPr/>
            <p:nvPr/>
          </p:nvGrpSpPr>
          <p:grpSpPr>
            <a:xfrm>
              <a:off x="5985466" y="4121"/>
              <a:ext cx="504474" cy="542735"/>
              <a:chOff x="3246417" y="175969"/>
              <a:chExt cx="777668" cy="836649"/>
            </a:xfrm>
          </p:grpSpPr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81925509-28A6-2BC0-C963-866D3A7740EC}"/>
                  </a:ext>
                </a:extLst>
              </p:cNvPr>
              <p:cNvSpPr/>
              <p:nvPr/>
            </p:nvSpPr>
            <p:spPr>
              <a:xfrm>
                <a:off x="3246417" y="234950"/>
                <a:ext cx="777668" cy="77766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2800"/>
              </a:p>
            </p:txBody>
          </p:sp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26BDDE85-1845-ADAF-6537-4F39C222EA38}"/>
                  </a:ext>
                </a:extLst>
              </p:cNvPr>
              <p:cNvSpPr txBox="1"/>
              <p:nvPr/>
            </p:nvSpPr>
            <p:spPr>
              <a:xfrm>
                <a:off x="3332258" y="175969"/>
                <a:ext cx="393106" cy="80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2800" b="1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sp>
        <p:nvSpPr>
          <p:cNvPr id="68" name="CuadroTexto 67">
            <a:extLst>
              <a:ext uri="{FF2B5EF4-FFF2-40B4-BE49-F238E27FC236}">
                <a16:creationId xmlns:a16="http://schemas.microsoft.com/office/drawing/2014/main" id="{A12A0B9A-DAC7-7F82-E0FA-B89E9EE0438C}"/>
              </a:ext>
            </a:extLst>
          </p:cNvPr>
          <p:cNvSpPr txBox="1"/>
          <p:nvPr/>
        </p:nvSpPr>
        <p:spPr>
          <a:xfrm>
            <a:off x="7748536" y="521565"/>
            <a:ext cx="2369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AC00F009-0EA9-A486-4EF0-B652593BB229}"/>
              </a:ext>
            </a:extLst>
          </p:cNvPr>
          <p:cNvGrpSpPr/>
          <p:nvPr/>
        </p:nvGrpSpPr>
        <p:grpSpPr>
          <a:xfrm>
            <a:off x="6961741" y="2867613"/>
            <a:ext cx="1828799" cy="3761992"/>
            <a:chOff x="6994043" y="2960448"/>
            <a:chExt cx="1828799" cy="3761992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A59D325-5DBE-9B44-58AE-DAB6DEA763EA}"/>
                </a:ext>
              </a:extLst>
            </p:cNvPr>
            <p:cNvSpPr/>
            <p:nvPr/>
          </p:nvSpPr>
          <p:spPr>
            <a:xfrm>
              <a:off x="7541871" y="3075464"/>
              <a:ext cx="777668" cy="7776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891133D-32F2-C711-10FE-771C1E5C2BDB}"/>
                </a:ext>
              </a:extLst>
            </p:cNvPr>
            <p:cNvSpPr txBox="1"/>
            <p:nvPr/>
          </p:nvSpPr>
          <p:spPr>
            <a:xfrm>
              <a:off x="7703636" y="3088593"/>
              <a:ext cx="393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40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ECBE0E3-DF7B-CCAF-7C3B-B2C60B5B165E}"/>
                </a:ext>
              </a:extLst>
            </p:cNvPr>
            <p:cNvSpPr/>
            <p:nvPr/>
          </p:nvSpPr>
          <p:spPr>
            <a:xfrm>
              <a:off x="7414031" y="2960448"/>
              <a:ext cx="1007699" cy="1007699"/>
            </a:xfrm>
            <a:prstGeom prst="ellipse">
              <a:avLst/>
            </a:prstGeom>
            <a:noFill/>
            <a:ln>
              <a:solidFill>
                <a:schemeClr val="accent5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1719543C-5004-0898-C6C7-21A5E7399FE4}"/>
                </a:ext>
              </a:extLst>
            </p:cNvPr>
            <p:cNvGrpSpPr/>
            <p:nvPr/>
          </p:nvGrpSpPr>
          <p:grpSpPr>
            <a:xfrm>
              <a:off x="6994043" y="4202650"/>
              <a:ext cx="1828799" cy="2297936"/>
              <a:chOff x="186230" y="4118187"/>
              <a:chExt cx="1828799" cy="2297936"/>
            </a:xfrm>
          </p:grpSpPr>
          <p:sp>
            <p:nvSpPr>
              <p:cNvPr id="44" name="Rectángulo redondeado 43">
                <a:extLst>
                  <a:ext uri="{FF2B5EF4-FFF2-40B4-BE49-F238E27FC236}">
                    <a16:creationId xmlns:a16="http://schemas.microsoft.com/office/drawing/2014/main" id="{855DCD7C-F2AA-536C-1C0A-72EDD74C847A}"/>
                  </a:ext>
                </a:extLst>
              </p:cNvPr>
              <p:cNvSpPr/>
              <p:nvPr/>
            </p:nvSpPr>
            <p:spPr>
              <a:xfrm>
                <a:off x="186230" y="4288220"/>
                <a:ext cx="1828799" cy="2127903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5" name="Triángulo 44">
                <a:extLst>
                  <a:ext uri="{FF2B5EF4-FFF2-40B4-BE49-F238E27FC236}">
                    <a16:creationId xmlns:a16="http://schemas.microsoft.com/office/drawing/2014/main" id="{D664E359-0704-5478-3DC8-1BE0E150625D}"/>
                  </a:ext>
                </a:extLst>
              </p:cNvPr>
              <p:cNvSpPr/>
              <p:nvPr/>
            </p:nvSpPr>
            <p:spPr>
              <a:xfrm>
                <a:off x="840951" y="4118187"/>
                <a:ext cx="504741" cy="169854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74C41F80-7C6D-1EA3-D1D1-DF9AFBE49714}"/>
                </a:ext>
              </a:extLst>
            </p:cNvPr>
            <p:cNvSpPr txBox="1"/>
            <p:nvPr/>
          </p:nvSpPr>
          <p:spPr>
            <a:xfrm>
              <a:off x="7052816" y="4797047"/>
              <a:ext cx="1745102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But efficiently channelizing the financing downward is a much bigger and difficult challenge.</a:t>
              </a:r>
            </a:p>
          </p:txBody>
        </p:sp>
        <p:grpSp>
          <p:nvGrpSpPr>
            <p:cNvPr id="73" name="Grupo 72">
              <a:extLst>
                <a:ext uri="{FF2B5EF4-FFF2-40B4-BE49-F238E27FC236}">
                  <a16:creationId xmlns:a16="http://schemas.microsoft.com/office/drawing/2014/main" id="{EB23A227-2294-D23D-1184-BE6C46CAA9DC}"/>
                </a:ext>
              </a:extLst>
            </p:cNvPr>
            <p:cNvGrpSpPr/>
            <p:nvPr/>
          </p:nvGrpSpPr>
          <p:grpSpPr>
            <a:xfrm>
              <a:off x="7715136" y="6179500"/>
              <a:ext cx="504474" cy="542940"/>
              <a:chOff x="3574282" y="91825"/>
              <a:chExt cx="777669" cy="836965"/>
            </a:xfrm>
          </p:grpSpPr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87E7E815-6ECB-A89B-5890-EFC0B3DFAC61}"/>
                  </a:ext>
                </a:extLst>
              </p:cNvPr>
              <p:cNvSpPr/>
              <p:nvPr/>
            </p:nvSpPr>
            <p:spPr>
              <a:xfrm>
                <a:off x="3574282" y="151122"/>
                <a:ext cx="777669" cy="77766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2800"/>
              </a:p>
            </p:txBody>
          </p:sp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D6C29047-48B3-EDFD-C2B1-687E555B327A}"/>
                  </a:ext>
                </a:extLst>
              </p:cNvPr>
              <p:cNvSpPr txBox="1"/>
              <p:nvPr/>
            </p:nvSpPr>
            <p:spPr>
              <a:xfrm>
                <a:off x="3701809" y="91825"/>
                <a:ext cx="393106" cy="80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2800" b="1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6E2BCCC7-F433-766D-A49E-65150A2F1087}"/>
              </a:ext>
            </a:extLst>
          </p:cNvPr>
          <p:cNvGrpSpPr/>
          <p:nvPr/>
        </p:nvGrpSpPr>
        <p:grpSpPr>
          <a:xfrm>
            <a:off x="8674623" y="11564"/>
            <a:ext cx="1828799" cy="3979314"/>
            <a:chOff x="8674622" y="1961"/>
            <a:chExt cx="1828799" cy="3979314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FEF740D7-ED9B-D9F0-92BA-4A9FB8199BD8}"/>
                </a:ext>
              </a:extLst>
            </p:cNvPr>
            <p:cNvSpPr/>
            <p:nvPr/>
          </p:nvSpPr>
          <p:spPr>
            <a:xfrm>
              <a:off x="9236486" y="3088593"/>
              <a:ext cx="777668" cy="77766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5F3FD8B9-BBF7-2766-6EDC-FA6B952C1F27}"/>
                </a:ext>
              </a:extLst>
            </p:cNvPr>
            <p:cNvSpPr txBox="1"/>
            <p:nvPr/>
          </p:nvSpPr>
          <p:spPr>
            <a:xfrm>
              <a:off x="9396378" y="3098241"/>
              <a:ext cx="393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40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C3CB7C63-A4FA-B479-D1C3-242555E2D61A}"/>
                </a:ext>
              </a:extLst>
            </p:cNvPr>
            <p:cNvSpPr/>
            <p:nvPr/>
          </p:nvSpPr>
          <p:spPr>
            <a:xfrm>
              <a:off x="9109720" y="2973576"/>
              <a:ext cx="1007699" cy="1007699"/>
            </a:xfrm>
            <a:prstGeom prst="ellipse">
              <a:avLst/>
            </a:prstGeom>
            <a:noFill/>
            <a:ln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15F8B53-BF93-E969-104D-165F5F90028B}"/>
                </a:ext>
              </a:extLst>
            </p:cNvPr>
            <p:cNvGrpSpPr/>
            <p:nvPr/>
          </p:nvGrpSpPr>
          <p:grpSpPr>
            <a:xfrm rot="10800000">
              <a:off x="8674622" y="228395"/>
              <a:ext cx="1828799" cy="2297936"/>
              <a:chOff x="186230" y="4118187"/>
              <a:chExt cx="1828799" cy="2297936"/>
            </a:xfrm>
          </p:grpSpPr>
          <p:sp>
            <p:nvSpPr>
              <p:cNvPr id="47" name="Rectángulo redondeado 46">
                <a:extLst>
                  <a:ext uri="{FF2B5EF4-FFF2-40B4-BE49-F238E27FC236}">
                    <a16:creationId xmlns:a16="http://schemas.microsoft.com/office/drawing/2014/main" id="{92D9B8CD-3CD6-97B7-BDDA-12CA94E82217}"/>
                  </a:ext>
                </a:extLst>
              </p:cNvPr>
              <p:cNvSpPr/>
              <p:nvPr/>
            </p:nvSpPr>
            <p:spPr>
              <a:xfrm>
                <a:off x="186230" y="4288220"/>
                <a:ext cx="1828799" cy="2127903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8" name="Triángulo 47">
                <a:extLst>
                  <a:ext uri="{FF2B5EF4-FFF2-40B4-BE49-F238E27FC236}">
                    <a16:creationId xmlns:a16="http://schemas.microsoft.com/office/drawing/2014/main" id="{A3070C6B-19F3-B521-6EF6-0359674A392A}"/>
                  </a:ext>
                </a:extLst>
              </p:cNvPr>
              <p:cNvSpPr/>
              <p:nvPr/>
            </p:nvSpPr>
            <p:spPr>
              <a:xfrm>
                <a:off x="840951" y="4118187"/>
                <a:ext cx="504741" cy="169854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03DE5798-91A6-E967-3E6F-4B67372E6AD7}"/>
                </a:ext>
              </a:extLst>
            </p:cNvPr>
            <p:cNvSpPr txBox="1"/>
            <p:nvPr/>
          </p:nvSpPr>
          <p:spPr>
            <a:xfrm>
              <a:off x="8690871" y="713149"/>
              <a:ext cx="1762292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The Principles: 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Risk Analytics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Risk Layering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Timeliness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Funding Flow.</a:t>
              </a:r>
            </a:p>
          </p:txBody>
        </p:sp>
        <p:grpSp>
          <p:nvGrpSpPr>
            <p:cNvPr id="76" name="Grupo 75">
              <a:extLst>
                <a:ext uri="{FF2B5EF4-FFF2-40B4-BE49-F238E27FC236}">
                  <a16:creationId xmlns:a16="http://schemas.microsoft.com/office/drawing/2014/main" id="{79B9A901-CBFD-F7AE-4D26-5D048957F08B}"/>
                </a:ext>
              </a:extLst>
            </p:cNvPr>
            <p:cNvGrpSpPr/>
            <p:nvPr/>
          </p:nvGrpSpPr>
          <p:grpSpPr>
            <a:xfrm>
              <a:off x="9343075" y="1961"/>
              <a:ext cx="504474" cy="542940"/>
              <a:chOff x="3246417" y="175653"/>
              <a:chExt cx="777668" cy="836965"/>
            </a:xfrm>
          </p:grpSpPr>
          <p:sp>
            <p:nvSpPr>
              <p:cNvPr id="77" name="Elipse 76">
                <a:extLst>
                  <a:ext uri="{FF2B5EF4-FFF2-40B4-BE49-F238E27FC236}">
                    <a16:creationId xmlns:a16="http://schemas.microsoft.com/office/drawing/2014/main" id="{1B35E895-A73B-00E4-E7E4-9B8BBBCCB455}"/>
                  </a:ext>
                </a:extLst>
              </p:cNvPr>
              <p:cNvSpPr/>
              <p:nvPr/>
            </p:nvSpPr>
            <p:spPr>
              <a:xfrm>
                <a:off x="3246417" y="234950"/>
                <a:ext cx="777668" cy="77766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2800"/>
              </a:p>
            </p:txBody>
          </p:sp>
          <p:sp>
            <p:nvSpPr>
              <p:cNvPr id="78" name="CuadroTexto 77">
                <a:extLst>
                  <a:ext uri="{FF2B5EF4-FFF2-40B4-BE49-F238E27FC236}">
                    <a16:creationId xmlns:a16="http://schemas.microsoft.com/office/drawing/2014/main" id="{6FDF16F3-F284-4719-3B21-1AD3416DA2B2}"/>
                  </a:ext>
                </a:extLst>
              </p:cNvPr>
              <p:cNvSpPr txBox="1"/>
              <p:nvPr/>
            </p:nvSpPr>
            <p:spPr>
              <a:xfrm>
                <a:off x="3373947" y="175653"/>
                <a:ext cx="393106" cy="80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2800" b="1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CD4B2122-566F-9F6F-387B-CD346E3D5699}"/>
              </a:ext>
            </a:extLst>
          </p:cNvPr>
          <p:cNvGrpSpPr/>
          <p:nvPr/>
        </p:nvGrpSpPr>
        <p:grpSpPr>
          <a:xfrm>
            <a:off x="10238664" y="2985689"/>
            <a:ext cx="1828799" cy="3730939"/>
            <a:chOff x="10238664" y="2985689"/>
            <a:chExt cx="1828799" cy="3730939"/>
          </a:xfrm>
        </p:grpSpPr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225B54C3-7A07-E2BF-3001-F6AD594D6A0B}"/>
                </a:ext>
              </a:extLst>
            </p:cNvPr>
            <p:cNvGrpSpPr/>
            <p:nvPr/>
          </p:nvGrpSpPr>
          <p:grpSpPr>
            <a:xfrm>
              <a:off x="10238664" y="4207540"/>
              <a:ext cx="1828799" cy="2297936"/>
              <a:chOff x="186230" y="4118187"/>
              <a:chExt cx="1828799" cy="2297936"/>
            </a:xfrm>
          </p:grpSpPr>
          <p:sp>
            <p:nvSpPr>
              <p:cNvPr id="50" name="Rectángulo redondeado 49">
                <a:extLst>
                  <a:ext uri="{FF2B5EF4-FFF2-40B4-BE49-F238E27FC236}">
                    <a16:creationId xmlns:a16="http://schemas.microsoft.com/office/drawing/2014/main" id="{6E693166-9982-D172-3E47-9DE080CAD78D}"/>
                  </a:ext>
                </a:extLst>
              </p:cNvPr>
              <p:cNvSpPr/>
              <p:nvPr/>
            </p:nvSpPr>
            <p:spPr>
              <a:xfrm>
                <a:off x="186230" y="4288220"/>
                <a:ext cx="1828799" cy="2127903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51" name="Triángulo 50">
                <a:extLst>
                  <a:ext uri="{FF2B5EF4-FFF2-40B4-BE49-F238E27FC236}">
                    <a16:creationId xmlns:a16="http://schemas.microsoft.com/office/drawing/2014/main" id="{D2470BFA-7839-F2CE-E847-06C6989BAB6C}"/>
                  </a:ext>
                </a:extLst>
              </p:cNvPr>
              <p:cNvSpPr/>
              <p:nvPr/>
            </p:nvSpPr>
            <p:spPr>
              <a:xfrm>
                <a:off x="840951" y="4118187"/>
                <a:ext cx="504741" cy="169854"/>
              </a:xfrm>
              <a:prstGeom prst="triangle">
                <a:avLst/>
              </a:prstGeom>
              <a:solidFill>
                <a:srgbClr val="027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69C16126-F3DD-BE02-06E9-9B6865A8A4F1}"/>
                </a:ext>
              </a:extLst>
            </p:cNvPr>
            <p:cNvSpPr txBox="1"/>
            <p:nvPr/>
          </p:nvSpPr>
          <p:spPr>
            <a:xfrm>
              <a:off x="10356749" y="4823009"/>
              <a:ext cx="163899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spc="15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There is no ‘ONE SIZE FITS ALL’ solution. </a:t>
              </a:r>
            </a:p>
            <a:p>
              <a:pPr mar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spc="15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DIVERSIFY</a:t>
              </a:r>
              <a:endParaRPr lang="en-US" sz="1400" b="1" spc="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936655AA-9B70-290E-E101-F44A5EEE15C2}"/>
                </a:ext>
              </a:extLst>
            </p:cNvPr>
            <p:cNvSpPr/>
            <p:nvPr/>
          </p:nvSpPr>
          <p:spPr>
            <a:xfrm>
              <a:off x="10807849" y="3100706"/>
              <a:ext cx="777668" cy="777668"/>
            </a:xfrm>
            <a:prstGeom prst="ellipse">
              <a:avLst/>
            </a:prstGeom>
            <a:solidFill>
              <a:srgbClr val="027CB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E0A764DE-9096-AFFF-49AC-D681AAAD3D0C}"/>
                </a:ext>
              </a:extLst>
            </p:cNvPr>
            <p:cNvSpPr txBox="1"/>
            <p:nvPr/>
          </p:nvSpPr>
          <p:spPr>
            <a:xfrm>
              <a:off x="10979694" y="3136304"/>
              <a:ext cx="393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40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4F551F09-1C42-61C8-32B1-C94EAB448836}"/>
                </a:ext>
              </a:extLst>
            </p:cNvPr>
            <p:cNvSpPr/>
            <p:nvPr/>
          </p:nvSpPr>
          <p:spPr>
            <a:xfrm>
              <a:off x="10692833" y="2985689"/>
              <a:ext cx="1007699" cy="1007699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B4433F28-674F-53C3-F2DB-B774521F056A}"/>
                </a:ext>
              </a:extLst>
            </p:cNvPr>
            <p:cNvGrpSpPr/>
            <p:nvPr/>
          </p:nvGrpSpPr>
          <p:grpSpPr>
            <a:xfrm>
              <a:off x="10944445" y="6173688"/>
              <a:ext cx="504474" cy="542940"/>
              <a:chOff x="3246417" y="175653"/>
              <a:chExt cx="777668" cy="836965"/>
            </a:xfrm>
          </p:grpSpPr>
          <p:sp>
            <p:nvSpPr>
              <p:cNvPr id="80" name="Elipse 79">
                <a:extLst>
                  <a:ext uri="{FF2B5EF4-FFF2-40B4-BE49-F238E27FC236}">
                    <a16:creationId xmlns:a16="http://schemas.microsoft.com/office/drawing/2014/main" id="{80DD4852-CBFD-7FE9-86D1-9E674AD97087}"/>
                  </a:ext>
                </a:extLst>
              </p:cNvPr>
              <p:cNvSpPr/>
              <p:nvPr/>
            </p:nvSpPr>
            <p:spPr>
              <a:xfrm>
                <a:off x="3246417" y="234950"/>
                <a:ext cx="777668" cy="777668"/>
              </a:xfrm>
              <a:prstGeom prst="ellipse">
                <a:avLst/>
              </a:prstGeom>
              <a:solidFill>
                <a:srgbClr val="027CB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2800"/>
              </a:p>
            </p:txBody>
          </p:sp>
          <p:sp>
            <p:nvSpPr>
              <p:cNvPr id="81" name="CuadroTexto 80">
                <a:extLst>
                  <a:ext uri="{FF2B5EF4-FFF2-40B4-BE49-F238E27FC236}">
                    <a16:creationId xmlns:a16="http://schemas.microsoft.com/office/drawing/2014/main" id="{0603095C-871B-5857-A214-8AECF3FC6111}"/>
                  </a:ext>
                </a:extLst>
              </p:cNvPr>
              <p:cNvSpPr txBox="1"/>
              <p:nvPr/>
            </p:nvSpPr>
            <p:spPr>
              <a:xfrm>
                <a:off x="3373947" y="175653"/>
                <a:ext cx="393106" cy="80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2800" b="1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667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A30569E8-8F92-C128-D435-188212EED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07" y="3959261"/>
            <a:ext cx="2705100" cy="27051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64C7535-014A-308A-C508-5F5BD429E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443" y="1755001"/>
            <a:ext cx="2898632" cy="2898632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D78267F7-FDBA-0072-75B8-8EE29A5331D0}"/>
              </a:ext>
            </a:extLst>
          </p:cNvPr>
          <p:cNvSpPr/>
          <p:nvPr/>
        </p:nvSpPr>
        <p:spPr>
          <a:xfrm>
            <a:off x="0" y="1707999"/>
            <a:ext cx="12192000" cy="940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DC7669E-578A-DDFD-B7EC-23EC76A30237}"/>
              </a:ext>
            </a:extLst>
          </p:cNvPr>
          <p:cNvGrpSpPr/>
          <p:nvPr/>
        </p:nvGrpSpPr>
        <p:grpSpPr>
          <a:xfrm>
            <a:off x="4557066" y="2765778"/>
            <a:ext cx="3102665" cy="3898583"/>
            <a:chOff x="4622733" y="1680462"/>
            <a:chExt cx="1828799" cy="2297936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A7FD229-8E02-DA09-A2B8-65BA6DCE38F2}"/>
                </a:ext>
              </a:extLst>
            </p:cNvPr>
            <p:cNvGrpSpPr/>
            <p:nvPr/>
          </p:nvGrpSpPr>
          <p:grpSpPr>
            <a:xfrm>
              <a:off x="4622733" y="1680462"/>
              <a:ext cx="1828799" cy="2297936"/>
              <a:chOff x="186230" y="4118187"/>
              <a:chExt cx="1828799" cy="2297936"/>
            </a:xfrm>
          </p:grpSpPr>
          <p:sp>
            <p:nvSpPr>
              <p:cNvPr id="5" name="Rectángulo redondeado 4">
                <a:extLst>
                  <a:ext uri="{FF2B5EF4-FFF2-40B4-BE49-F238E27FC236}">
                    <a16:creationId xmlns:a16="http://schemas.microsoft.com/office/drawing/2014/main" id="{4B3764EC-612D-0889-27BF-6D4EB1A0F00E}"/>
                  </a:ext>
                </a:extLst>
              </p:cNvPr>
              <p:cNvSpPr/>
              <p:nvPr/>
            </p:nvSpPr>
            <p:spPr>
              <a:xfrm>
                <a:off x="186230" y="4288220"/>
                <a:ext cx="1828799" cy="2127903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6" name="Triángulo 5">
                <a:extLst>
                  <a:ext uri="{FF2B5EF4-FFF2-40B4-BE49-F238E27FC236}">
                    <a16:creationId xmlns:a16="http://schemas.microsoft.com/office/drawing/2014/main" id="{6F94814C-1DCC-D12C-4E96-E9420A314181}"/>
                  </a:ext>
                </a:extLst>
              </p:cNvPr>
              <p:cNvSpPr/>
              <p:nvPr/>
            </p:nvSpPr>
            <p:spPr>
              <a:xfrm>
                <a:off x="840951" y="4118187"/>
                <a:ext cx="504741" cy="16985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1029F8C-0112-FE6A-4ECA-7200F8048246}"/>
                </a:ext>
              </a:extLst>
            </p:cNvPr>
            <p:cNvSpPr txBox="1"/>
            <p:nvPr/>
          </p:nvSpPr>
          <p:spPr>
            <a:xfrm>
              <a:off x="4737561" y="2242028"/>
              <a:ext cx="1627427" cy="13605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The climate and disaster risk factor can’t be dealt with on ad hoc basis and spontaneity any further. 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1B69027-92BA-76C7-BF41-4466A6DBA6C4}"/>
              </a:ext>
            </a:extLst>
          </p:cNvPr>
          <p:cNvGrpSpPr/>
          <p:nvPr/>
        </p:nvGrpSpPr>
        <p:grpSpPr>
          <a:xfrm>
            <a:off x="5225906" y="1000907"/>
            <a:ext cx="1606037" cy="1606037"/>
            <a:chOff x="5504064" y="998517"/>
            <a:chExt cx="1007699" cy="1007699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34CA08A-1E17-6FCD-BD88-99EC9AB5F2A0}"/>
                </a:ext>
              </a:extLst>
            </p:cNvPr>
            <p:cNvSpPr/>
            <p:nvPr/>
          </p:nvSpPr>
          <p:spPr>
            <a:xfrm>
              <a:off x="5626552" y="1121725"/>
              <a:ext cx="777668" cy="7776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40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909311AF-9D0B-F6E8-9983-071AAD103DBF}"/>
                </a:ext>
              </a:extLst>
            </p:cNvPr>
            <p:cNvSpPr txBox="1"/>
            <p:nvPr/>
          </p:nvSpPr>
          <p:spPr>
            <a:xfrm>
              <a:off x="5811360" y="1056477"/>
              <a:ext cx="393106" cy="83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74DC9A14-C9D9-787D-0F4C-8DD76CFC40CC}"/>
                </a:ext>
              </a:extLst>
            </p:cNvPr>
            <p:cNvSpPr/>
            <p:nvPr/>
          </p:nvSpPr>
          <p:spPr>
            <a:xfrm>
              <a:off x="5504064" y="998517"/>
              <a:ext cx="1007699" cy="1007699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400"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98439499-41A8-C1B1-10EA-7A9509739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65" t="19706" r="27800" b="11207"/>
          <a:stretch/>
        </p:blipFill>
        <p:spPr>
          <a:xfrm>
            <a:off x="8002662" y="1260441"/>
            <a:ext cx="3042179" cy="3034089"/>
          </a:xfrm>
          <a:prstGeom prst="ellipse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60F4EDA-A11F-681D-04F1-3589596CAD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8" t="25" r="22118" b="-25"/>
          <a:stretch/>
        </p:blipFill>
        <p:spPr>
          <a:xfrm>
            <a:off x="1243544" y="3896882"/>
            <a:ext cx="2574272" cy="2571810"/>
          </a:xfrm>
          <a:prstGeom prst="ellipse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23D3A825-054C-E271-99D9-52422169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83" y="472793"/>
            <a:ext cx="10515600" cy="365126"/>
          </a:xfrm>
        </p:spPr>
        <p:txBody>
          <a:bodyPr/>
          <a:lstStyle/>
          <a:p>
            <a:r>
              <a:rPr lang="en-US" dirty="0"/>
              <a:t>What are the key takeaways? </a:t>
            </a:r>
          </a:p>
        </p:txBody>
      </p:sp>
    </p:spTree>
    <p:extLst>
      <p:ext uri="{BB962C8B-B14F-4D97-AF65-F5344CB8AC3E}">
        <p14:creationId xmlns:p14="http://schemas.microsoft.com/office/powerpoint/2010/main" val="220777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B437416C-DAC2-576B-28A8-492EBFF64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27" y="3451445"/>
            <a:ext cx="2705100" cy="27051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5C95381-C4BD-AA9C-1B22-D62C2BDC6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484" y="2115005"/>
            <a:ext cx="2705100" cy="27051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A32A56C-F2DE-ED10-0DD9-C819A05B3BC4}"/>
              </a:ext>
            </a:extLst>
          </p:cNvPr>
          <p:cNvSpPr/>
          <p:nvPr/>
        </p:nvSpPr>
        <p:spPr>
          <a:xfrm>
            <a:off x="0" y="5969431"/>
            <a:ext cx="12192000" cy="940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285917C-A732-C0DD-9B2F-A30EF8E9BE84}"/>
              </a:ext>
            </a:extLst>
          </p:cNvPr>
          <p:cNvGrpSpPr/>
          <p:nvPr/>
        </p:nvGrpSpPr>
        <p:grpSpPr>
          <a:xfrm>
            <a:off x="4336273" y="1093481"/>
            <a:ext cx="3102665" cy="3898279"/>
            <a:chOff x="4622733" y="1850495"/>
            <a:chExt cx="1828799" cy="2297757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CB64A9B7-94DA-9267-18CC-CFA2E804A13C}"/>
                </a:ext>
              </a:extLst>
            </p:cNvPr>
            <p:cNvGrpSpPr/>
            <p:nvPr/>
          </p:nvGrpSpPr>
          <p:grpSpPr>
            <a:xfrm>
              <a:off x="4622733" y="1850495"/>
              <a:ext cx="1828799" cy="2297757"/>
              <a:chOff x="186230" y="4288220"/>
              <a:chExt cx="1828799" cy="2297757"/>
            </a:xfrm>
          </p:grpSpPr>
          <p:sp>
            <p:nvSpPr>
              <p:cNvPr id="7" name="Rectángulo redondeado 6">
                <a:extLst>
                  <a:ext uri="{FF2B5EF4-FFF2-40B4-BE49-F238E27FC236}">
                    <a16:creationId xmlns:a16="http://schemas.microsoft.com/office/drawing/2014/main" id="{D0D91AFC-583B-ADAD-6D4B-5AF21D93DD14}"/>
                  </a:ext>
                </a:extLst>
              </p:cNvPr>
              <p:cNvSpPr/>
              <p:nvPr/>
            </p:nvSpPr>
            <p:spPr>
              <a:xfrm>
                <a:off x="186230" y="4288220"/>
                <a:ext cx="1828799" cy="2127903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8" name="Triángulo 7">
                <a:extLst>
                  <a:ext uri="{FF2B5EF4-FFF2-40B4-BE49-F238E27FC236}">
                    <a16:creationId xmlns:a16="http://schemas.microsoft.com/office/drawing/2014/main" id="{33B34D5B-3205-BB53-BDEE-F3691C0FEFB9}"/>
                  </a:ext>
                </a:extLst>
              </p:cNvPr>
              <p:cNvSpPr/>
              <p:nvPr/>
            </p:nvSpPr>
            <p:spPr>
              <a:xfrm rot="10800000">
                <a:off x="862401" y="6416123"/>
                <a:ext cx="504741" cy="169854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73222D7B-DC0D-75C3-F1DC-4D8E73814693}"/>
                </a:ext>
              </a:extLst>
            </p:cNvPr>
            <p:cNvSpPr txBox="1"/>
            <p:nvPr/>
          </p:nvSpPr>
          <p:spPr>
            <a:xfrm>
              <a:off x="4817842" y="2125303"/>
              <a:ext cx="1438580" cy="15782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For sustainable resilience building, we need to invest in Social, Environmental, and Economic capitals.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9F5694B-1E67-821D-F346-6CC76F83D637}"/>
              </a:ext>
            </a:extLst>
          </p:cNvPr>
          <p:cNvGrpSpPr/>
          <p:nvPr/>
        </p:nvGrpSpPr>
        <p:grpSpPr>
          <a:xfrm>
            <a:off x="5084589" y="5153356"/>
            <a:ext cx="1606037" cy="1606037"/>
            <a:chOff x="5504064" y="998517"/>
            <a:chExt cx="1007699" cy="1007699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D0E1A0DA-6B0F-9F69-237D-C3D5EDC54CE6}"/>
                </a:ext>
              </a:extLst>
            </p:cNvPr>
            <p:cNvSpPr/>
            <p:nvPr/>
          </p:nvSpPr>
          <p:spPr>
            <a:xfrm>
              <a:off x="5626552" y="1121725"/>
              <a:ext cx="777668" cy="7776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40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C4A77DE-8662-B8F5-B68C-7E72818DE983}"/>
                </a:ext>
              </a:extLst>
            </p:cNvPr>
            <p:cNvSpPr txBox="1"/>
            <p:nvPr/>
          </p:nvSpPr>
          <p:spPr>
            <a:xfrm>
              <a:off x="5811360" y="1056477"/>
              <a:ext cx="393106" cy="83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F7AE0742-2421-A04D-E418-C032683192AF}"/>
                </a:ext>
              </a:extLst>
            </p:cNvPr>
            <p:cNvSpPr/>
            <p:nvPr/>
          </p:nvSpPr>
          <p:spPr>
            <a:xfrm>
              <a:off x="5504064" y="998517"/>
              <a:ext cx="1007699" cy="1007699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40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40FBDB65-2B40-5F2A-376E-8E3831FBD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55" r="38986"/>
          <a:stretch/>
        </p:blipFill>
        <p:spPr>
          <a:xfrm>
            <a:off x="8594916" y="1699878"/>
            <a:ext cx="2566871" cy="2564997"/>
          </a:xfrm>
          <a:prstGeom prst="ellipse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9ACFC33-066F-B15B-81CA-BE092D7D78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61" t="-472" r="19495" b="472"/>
          <a:stretch/>
        </p:blipFill>
        <p:spPr>
          <a:xfrm>
            <a:off x="632418" y="3672101"/>
            <a:ext cx="3089285" cy="3087292"/>
          </a:xfrm>
          <a:prstGeom prst="ellipse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E295BAFF-DDDA-DFDD-14AB-7CC8A042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83" y="472793"/>
            <a:ext cx="10515600" cy="365126"/>
          </a:xfrm>
        </p:spPr>
        <p:txBody>
          <a:bodyPr/>
          <a:lstStyle/>
          <a:p>
            <a:r>
              <a:rPr lang="en-US" dirty="0"/>
              <a:t>What are the key takeaways? </a:t>
            </a:r>
          </a:p>
        </p:txBody>
      </p:sp>
    </p:spTree>
    <p:extLst>
      <p:ext uri="{BB962C8B-B14F-4D97-AF65-F5344CB8AC3E}">
        <p14:creationId xmlns:p14="http://schemas.microsoft.com/office/powerpoint/2010/main" val="331223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3A621CD3-05CC-F9CA-8099-78B4A48FF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553" y="1069273"/>
            <a:ext cx="3523693" cy="352369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2053313-6AD9-8437-639E-C4653C55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60" y="3470678"/>
            <a:ext cx="2705100" cy="27051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5D7AE41-C315-8DBF-8D3F-4C61CEDBF46E}"/>
              </a:ext>
            </a:extLst>
          </p:cNvPr>
          <p:cNvSpPr/>
          <p:nvPr/>
        </p:nvSpPr>
        <p:spPr>
          <a:xfrm>
            <a:off x="0" y="1776365"/>
            <a:ext cx="12192000" cy="940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56A8800-7F2A-B430-9415-8F77C71E7B40}"/>
              </a:ext>
            </a:extLst>
          </p:cNvPr>
          <p:cNvGrpSpPr/>
          <p:nvPr/>
        </p:nvGrpSpPr>
        <p:grpSpPr>
          <a:xfrm>
            <a:off x="4557066" y="2834144"/>
            <a:ext cx="3102665" cy="3898583"/>
            <a:chOff x="4622733" y="1680462"/>
            <a:chExt cx="1828799" cy="2297936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8DF3C961-1BE1-FD89-3890-0978E7DCCBBC}"/>
                </a:ext>
              </a:extLst>
            </p:cNvPr>
            <p:cNvGrpSpPr/>
            <p:nvPr/>
          </p:nvGrpSpPr>
          <p:grpSpPr>
            <a:xfrm>
              <a:off x="4622733" y="1680462"/>
              <a:ext cx="1828799" cy="2297936"/>
              <a:chOff x="186230" y="4118187"/>
              <a:chExt cx="1828799" cy="2297936"/>
            </a:xfrm>
          </p:grpSpPr>
          <p:sp>
            <p:nvSpPr>
              <p:cNvPr id="8" name="Rectángulo redondeado 7">
                <a:extLst>
                  <a:ext uri="{FF2B5EF4-FFF2-40B4-BE49-F238E27FC236}">
                    <a16:creationId xmlns:a16="http://schemas.microsoft.com/office/drawing/2014/main" id="{1F7F4FC4-9EA5-DE0F-63D0-5AF1A89A3F46}"/>
                  </a:ext>
                </a:extLst>
              </p:cNvPr>
              <p:cNvSpPr/>
              <p:nvPr/>
            </p:nvSpPr>
            <p:spPr>
              <a:xfrm>
                <a:off x="186230" y="4288220"/>
                <a:ext cx="1828799" cy="2127903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9" name="Triángulo 8">
                <a:extLst>
                  <a:ext uri="{FF2B5EF4-FFF2-40B4-BE49-F238E27FC236}">
                    <a16:creationId xmlns:a16="http://schemas.microsoft.com/office/drawing/2014/main" id="{A8696C53-3AE3-B566-EB12-6974B950582C}"/>
                  </a:ext>
                </a:extLst>
              </p:cNvPr>
              <p:cNvSpPr/>
              <p:nvPr/>
            </p:nvSpPr>
            <p:spPr>
              <a:xfrm>
                <a:off x="840951" y="4118187"/>
                <a:ext cx="504741" cy="169854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21DC5E5-0658-6C09-B91B-C35D7D29F1FA}"/>
                </a:ext>
              </a:extLst>
            </p:cNvPr>
            <p:cNvSpPr txBox="1"/>
            <p:nvPr/>
          </p:nvSpPr>
          <p:spPr>
            <a:xfrm>
              <a:off x="4737561" y="2242028"/>
              <a:ext cx="1627427" cy="15782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Reliance on ex-post financial planning needs to be upgraded gradually to ex-ante financial planning &amp; management.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656E63E4-E5D6-3C38-1475-83DA35955031}"/>
              </a:ext>
            </a:extLst>
          </p:cNvPr>
          <p:cNvGrpSpPr/>
          <p:nvPr/>
        </p:nvGrpSpPr>
        <p:grpSpPr>
          <a:xfrm>
            <a:off x="5225906" y="1069273"/>
            <a:ext cx="1606037" cy="1606037"/>
            <a:chOff x="5504064" y="998517"/>
            <a:chExt cx="1007699" cy="1007699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57DE0607-519A-E4F1-986C-EB01BF834E57}"/>
                </a:ext>
              </a:extLst>
            </p:cNvPr>
            <p:cNvSpPr/>
            <p:nvPr/>
          </p:nvSpPr>
          <p:spPr>
            <a:xfrm>
              <a:off x="5626552" y="1121725"/>
              <a:ext cx="777668" cy="7776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40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7CC2EE7-0B9C-DC80-745E-E784991B182F}"/>
                </a:ext>
              </a:extLst>
            </p:cNvPr>
            <p:cNvSpPr txBox="1"/>
            <p:nvPr/>
          </p:nvSpPr>
          <p:spPr>
            <a:xfrm>
              <a:off x="5811360" y="1056477"/>
              <a:ext cx="393106" cy="83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FF40D7E9-3C98-C444-B198-1A1F985E3C20}"/>
                </a:ext>
              </a:extLst>
            </p:cNvPr>
            <p:cNvSpPr/>
            <p:nvPr/>
          </p:nvSpPr>
          <p:spPr>
            <a:xfrm>
              <a:off x="5504064" y="998517"/>
              <a:ext cx="1007699" cy="1007699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40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7A9B882B-447C-57C0-3581-BD3677DCCB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8" t="25" r="29589" b="-25"/>
          <a:stretch/>
        </p:blipFill>
        <p:spPr>
          <a:xfrm>
            <a:off x="7807445" y="1096434"/>
            <a:ext cx="3074467" cy="3072483"/>
          </a:xfrm>
          <a:prstGeom prst="ellipse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513E407-6345-BBAB-32B3-2D1DFDFD8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11" t="25" r="1245" b="-25"/>
          <a:stretch/>
        </p:blipFill>
        <p:spPr>
          <a:xfrm>
            <a:off x="1389387" y="3469591"/>
            <a:ext cx="2679928" cy="2678199"/>
          </a:xfrm>
          <a:prstGeom prst="ellipse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C922BFB4-85A8-4A9D-38B4-B138969A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83" y="472793"/>
            <a:ext cx="10515600" cy="365126"/>
          </a:xfrm>
        </p:spPr>
        <p:txBody>
          <a:bodyPr/>
          <a:lstStyle/>
          <a:p>
            <a:r>
              <a:rPr lang="en-US" dirty="0"/>
              <a:t>What are the key takeaways? </a:t>
            </a:r>
          </a:p>
        </p:txBody>
      </p:sp>
    </p:spTree>
    <p:extLst>
      <p:ext uri="{BB962C8B-B14F-4D97-AF65-F5344CB8AC3E}">
        <p14:creationId xmlns:p14="http://schemas.microsoft.com/office/powerpoint/2010/main" val="809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F39D786F-93A3-EFE5-A851-D67DA3F20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90" y="3345084"/>
            <a:ext cx="2705100" cy="27051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E31807-822B-CB42-3F70-752AE5230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027" y="848288"/>
            <a:ext cx="2705100" cy="27051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3831CEC-230F-8148-D266-1F5CEAF30D60}"/>
              </a:ext>
            </a:extLst>
          </p:cNvPr>
          <p:cNvSpPr/>
          <p:nvPr/>
        </p:nvSpPr>
        <p:spPr>
          <a:xfrm>
            <a:off x="23991" y="5786503"/>
            <a:ext cx="12192000" cy="940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32ED3E1-2F64-D2D5-5E31-D8B5537E15CA}"/>
              </a:ext>
            </a:extLst>
          </p:cNvPr>
          <p:cNvGrpSpPr/>
          <p:nvPr/>
        </p:nvGrpSpPr>
        <p:grpSpPr>
          <a:xfrm>
            <a:off x="4544667" y="943438"/>
            <a:ext cx="3102665" cy="3898279"/>
            <a:chOff x="4622733" y="1850495"/>
            <a:chExt cx="1828799" cy="2297757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FAFE04F8-1FA5-F069-BD22-04C1F827BE18}"/>
                </a:ext>
              </a:extLst>
            </p:cNvPr>
            <p:cNvGrpSpPr/>
            <p:nvPr/>
          </p:nvGrpSpPr>
          <p:grpSpPr>
            <a:xfrm>
              <a:off x="4622733" y="1850495"/>
              <a:ext cx="1828799" cy="2297757"/>
              <a:chOff x="186230" y="4288220"/>
              <a:chExt cx="1828799" cy="2297757"/>
            </a:xfrm>
          </p:grpSpPr>
          <p:sp>
            <p:nvSpPr>
              <p:cNvPr id="5" name="Rectángulo redondeado 4">
                <a:extLst>
                  <a:ext uri="{FF2B5EF4-FFF2-40B4-BE49-F238E27FC236}">
                    <a16:creationId xmlns:a16="http://schemas.microsoft.com/office/drawing/2014/main" id="{BDF16EBD-EDF5-3F2E-D936-006C31F09E4F}"/>
                  </a:ext>
                </a:extLst>
              </p:cNvPr>
              <p:cNvSpPr/>
              <p:nvPr/>
            </p:nvSpPr>
            <p:spPr>
              <a:xfrm>
                <a:off x="186230" y="4288220"/>
                <a:ext cx="1828799" cy="2127903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6" name="Triángulo 5">
                <a:extLst>
                  <a:ext uri="{FF2B5EF4-FFF2-40B4-BE49-F238E27FC236}">
                    <a16:creationId xmlns:a16="http://schemas.microsoft.com/office/drawing/2014/main" id="{D6622055-EB7A-F706-3BE1-B84B5E4A30A6}"/>
                  </a:ext>
                </a:extLst>
              </p:cNvPr>
              <p:cNvSpPr/>
              <p:nvPr/>
            </p:nvSpPr>
            <p:spPr>
              <a:xfrm rot="10800000">
                <a:off x="862401" y="6416123"/>
                <a:ext cx="504741" cy="16985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E448BCD7-7366-56D4-86B3-F4C64AC2ACC3}"/>
                </a:ext>
              </a:extLst>
            </p:cNvPr>
            <p:cNvSpPr txBox="1"/>
            <p:nvPr/>
          </p:nvSpPr>
          <p:spPr>
            <a:xfrm>
              <a:off x="4737561" y="2242028"/>
              <a:ext cx="1627427" cy="13605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It’s very significant to establish risk ownership so it’s well known who’s responsible for payments. 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0F79A0FA-FE1C-5E4A-5F0B-389D71D0AA5C}"/>
              </a:ext>
            </a:extLst>
          </p:cNvPr>
          <p:cNvGrpSpPr/>
          <p:nvPr/>
        </p:nvGrpSpPr>
        <p:grpSpPr>
          <a:xfrm>
            <a:off x="5316973" y="5017430"/>
            <a:ext cx="1606037" cy="1606037"/>
            <a:chOff x="5504064" y="998517"/>
            <a:chExt cx="1007699" cy="1007699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644BFF2E-527C-46C1-2E74-219AD0045545}"/>
                </a:ext>
              </a:extLst>
            </p:cNvPr>
            <p:cNvSpPr/>
            <p:nvPr/>
          </p:nvSpPr>
          <p:spPr>
            <a:xfrm>
              <a:off x="5626552" y="1121725"/>
              <a:ext cx="777668" cy="7776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40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0FB2E1F-F5B6-9002-B240-D148F6F81DF6}"/>
                </a:ext>
              </a:extLst>
            </p:cNvPr>
            <p:cNvSpPr txBox="1"/>
            <p:nvPr/>
          </p:nvSpPr>
          <p:spPr>
            <a:xfrm>
              <a:off x="5779188" y="1056477"/>
              <a:ext cx="393106" cy="83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F8B8B720-61F3-DB51-F52A-8A3B6D574E5B}"/>
                </a:ext>
              </a:extLst>
            </p:cNvPr>
            <p:cNvSpPr/>
            <p:nvPr/>
          </p:nvSpPr>
          <p:spPr>
            <a:xfrm>
              <a:off x="5504064" y="998517"/>
              <a:ext cx="1007699" cy="1007699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400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38C0351D-D7E7-11CE-AD64-04E335806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24" t="2095" r="18412" b="961"/>
          <a:stretch/>
        </p:blipFill>
        <p:spPr>
          <a:xfrm>
            <a:off x="8611458" y="581114"/>
            <a:ext cx="2476872" cy="2476922"/>
          </a:xfrm>
          <a:prstGeom prst="ellipse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8CB701F-CE4C-6223-EDC5-CC2F54E643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50" t="934" r="16527" b="934"/>
          <a:stretch/>
        </p:blipFill>
        <p:spPr>
          <a:xfrm>
            <a:off x="1554474" y="3806643"/>
            <a:ext cx="2416612" cy="24215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5982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884737C-4660-A004-5BE7-F40251C61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38" y="3617990"/>
            <a:ext cx="2705100" cy="27051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357E611-0627-5E44-1D6E-D7C1B9037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781" y="1642769"/>
            <a:ext cx="2705100" cy="27051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261BD58-43B6-C1EF-ED24-67726872128F}"/>
              </a:ext>
            </a:extLst>
          </p:cNvPr>
          <p:cNvSpPr/>
          <p:nvPr/>
        </p:nvSpPr>
        <p:spPr>
          <a:xfrm>
            <a:off x="0" y="1793457"/>
            <a:ext cx="12192000" cy="940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40FBA43-C78F-68F3-D136-722E24DC9725}"/>
              </a:ext>
            </a:extLst>
          </p:cNvPr>
          <p:cNvGrpSpPr/>
          <p:nvPr/>
        </p:nvGrpSpPr>
        <p:grpSpPr>
          <a:xfrm>
            <a:off x="4557066" y="2851236"/>
            <a:ext cx="3102665" cy="3898583"/>
            <a:chOff x="4622733" y="1680462"/>
            <a:chExt cx="1828799" cy="2297936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6C97A50E-CCC7-F437-2E34-8441401AE6EE}"/>
                </a:ext>
              </a:extLst>
            </p:cNvPr>
            <p:cNvGrpSpPr/>
            <p:nvPr/>
          </p:nvGrpSpPr>
          <p:grpSpPr>
            <a:xfrm>
              <a:off x="4622733" y="1680462"/>
              <a:ext cx="1828799" cy="2297936"/>
              <a:chOff x="186230" y="4118187"/>
              <a:chExt cx="1828799" cy="2297936"/>
            </a:xfrm>
          </p:grpSpPr>
          <p:sp>
            <p:nvSpPr>
              <p:cNvPr id="6" name="Rectángulo redondeado 5">
                <a:extLst>
                  <a:ext uri="{FF2B5EF4-FFF2-40B4-BE49-F238E27FC236}">
                    <a16:creationId xmlns:a16="http://schemas.microsoft.com/office/drawing/2014/main" id="{BAB3D006-CDE2-6BBC-FDD3-45D611CE9122}"/>
                  </a:ext>
                </a:extLst>
              </p:cNvPr>
              <p:cNvSpPr/>
              <p:nvPr/>
            </p:nvSpPr>
            <p:spPr>
              <a:xfrm>
                <a:off x="186230" y="4288220"/>
                <a:ext cx="1828799" cy="2127903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7" name="Triángulo 6">
                <a:extLst>
                  <a:ext uri="{FF2B5EF4-FFF2-40B4-BE49-F238E27FC236}">
                    <a16:creationId xmlns:a16="http://schemas.microsoft.com/office/drawing/2014/main" id="{135317F5-2790-3D90-F4A4-C11CAAE96422}"/>
                  </a:ext>
                </a:extLst>
              </p:cNvPr>
              <p:cNvSpPr/>
              <p:nvPr/>
            </p:nvSpPr>
            <p:spPr>
              <a:xfrm>
                <a:off x="840951" y="4118187"/>
                <a:ext cx="504741" cy="169854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A2E663C-A57B-6F5E-055B-43CB431696CE}"/>
                </a:ext>
              </a:extLst>
            </p:cNvPr>
            <p:cNvSpPr txBox="1"/>
            <p:nvPr/>
          </p:nvSpPr>
          <p:spPr>
            <a:xfrm>
              <a:off x="4723419" y="2324950"/>
              <a:ext cx="1627427" cy="1142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But efficiently channelizing the financing downward is a much bigger and difficult challenge.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85695287-4512-0CF0-1EE1-4B523290CC23}"/>
              </a:ext>
            </a:extLst>
          </p:cNvPr>
          <p:cNvGrpSpPr/>
          <p:nvPr/>
        </p:nvGrpSpPr>
        <p:grpSpPr>
          <a:xfrm>
            <a:off x="5225906" y="1086365"/>
            <a:ext cx="1606037" cy="1606037"/>
            <a:chOff x="5504064" y="998517"/>
            <a:chExt cx="1007699" cy="1007699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CF5685D0-2652-694B-5F6C-AC9D9526BF09}"/>
                </a:ext>
              </a:extLst>
            </p:cNvPr>
            <p:cNvSpPr/>
            <p:nvPr/>
          </p:nvSpPr>
          <p:spPr>
            <a:xfrm>
              <a:off x="5626552" y="1121725"/>
              <a:ext cx="777668" cy="7776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40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B27465A-1F1A-8191-166B-F6AA9F233E9E}"/>
                </a:ext>
              </a:extLst>
            </p:cNvPr>
            <p:cNvSpPr txBox="1"/>
            <p:nvPr/>
          </p:nvSpPr>
          <p:spPr>
            <a:xfrm>
              <a:off x="5811360" y="1056477"/>
              <a:ext cx="393106" cy="83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80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701B32B9-8CAA-0524-A555-4473CC6AA5BE}"/>
                </a:ext>
              </a:extLst>
            </p:cNvPr>
            <p:cNvSpPr/>
            <p:nvPr/>
          </p:nvSpPr>
          <p:spPr>
            <a:xfrm>
              <a:off x="5504064" y="998517"/>
              <a:ext cx="1007699" cy="1007699"/>
            </a:xfrm>
            <a:prstGeom prst="ellipse">
              <a:avLst/>
            </a:prstGeom>
            <a:noFill/>
            <a:ln>
              <a:solidFill>
                <a:schemeClr val="accent5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5400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499049F-A1DC-D1EE-3F9B-8787B7D18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83" r="16419"/>
          <a:stretch/>
        </p:blipFill>
        <p:spPr>
          <a:xfrm>
            <a:off x="7783453" y="1282730"/>
            <a:ext cx="3270112" cy="3270204"/>
          </a:xfrm>
          <a:prstGeom prst="ellipse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FED6EDD-9B49-4869-9FC0-A17A93BA91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51" t="8726" r="12395" b="768"/>
          <a:stretch/>
        </p:blipFill>
        <p:spPr>
          <a:xfrm>
            <a:off x="663917" y="3309661"/>
            <a:ext cx="3263504" cy="3270204"/>
          </a:xfrm>
          <a:prstGeom prst="ellipse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4CE96CE4-4DCA-BD2F-80E6-CA2EC12D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83" y="472793"/>
            <a:ext cx="10515600" cy="365126"/>
          </a:xfrm>
        </p:spPr>
        <p:txBody>
          <a:bodyPr/>
          <a:lstStyle/>
          <a:p>
            <a:r>
              <a:rPr lang="en-US" dirty="0"/>
              <a:t>What are the key takeaways? </a:t>
            </a:r>
          </a:p>
        </p:txBody>
      </p:sp>
    </p:spTree>
    <p:extLst>
      <p:ext uri="{BB962C8B-B14F-4D97-AF65-F5344CB8AC3E}">
        <p14:creationId xmlns:p14="http://schemas.microsoft.com/office/powerpoint/2010/main" val="3943152388"/>
      </p:ext>
    </p:extLst>
  </p:cSld>
  <p:clrMapOvr>
    <a:masterClrMapping/>
  </p:clrMapOvr>
</p:sld>
</file>

<file path=ppt/theme/theme1.xml><?xml version="1.0" encoding="utf-8"?>
<a:theme xmlns:a="http://schemas.openxmlformats.org/drawingml/2006/main" name="IRFF Colour Theme">
  <a:themeElements>
    <a:clrScheme name="UNDP">
      <a:dk1>
        <a:srgbClr val="000000"/>
      </a:dk1>
      <a:lt1>
        <a:srgbClr val="FFFFFF"/>
      </a:lt1>
      <a:dk2>
        <a:srgbClr val="005FAA"/>
      </a:dk2>
      <a:lt2>
        <a:srgbClr val="FFFFFF"/>
      </a:lt2>
      <a:accent1>
        <a:srgbClr val="005FAA"/>
      </a:accent1>
      <a:accent2>
        <a:srgbClr val="2E9048"/>
      </a:accent2>
      <a:accent3>
        <a:srgbClr val="EA922B"/>
      </a:accent3>
      <a:accent4>
        <a:srgbClr val="E74130"/>
      </a:accent4>
      <a:accent5>
        <a:srgbClr val="8E1538"/>
      </a:accent5>
      <a:accent6>
        <a:srgbClr val="DF1F83"/>
      </a:accent6>
      <a:hlink>
        <a:srgbClr val="DF1F83"/>
      </a:hlink>
      <a:folHlink>
        <a:srgbClr val="005F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RFF PowerPoint Template" id="{E035D51D-9EA2-674B-B71F-66DD2E1F2C68}" vid="{A40EAEBD-938E-0447-97A0-ADBBBB937CD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nalVersion_x002d_Tosubmit xmlns="0352095f-8c4c-4c7c-ba28-a258e5c633d2" xsi:nil="true"/>
    <TaxCatchAll xmlns="a09cf9d2-8fff-40d5-9f46-86e616ba60ca" xsi:nil="true"/>
    <lcf76f155ced4ddcb4097134ff3c332f xmlns="0352095f-8c4c-4c7c-ba28-a258e5c633d2">
      <Terms xmlns="http://schemas.microsoft.com/office/infopath/2007/PartnerControls"/>
    </lcf76f155ced4ddcb4097134ff3c332f>
    <Country xmlns="0352095f-8c4c-4c7c-ba28-a258e5c633d2" xsi:nil="true"/>
    <Workstream xmlns="0352095f-8c4c-4c7c-ba28-a258e5c633d2" xsi:nil="true"/>
    <Region xmlns="0352095f-8c4c-4c7c-ba28-a258e5c633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DD449C75FED428D357D36A76FEB0F" ma:contentTypeVersion="21" ma:contentTypeDescription="Create a new document." ma:contentTypeScope="" ma:versionID="9c3c2f3611c0edc223f55ddf40152ddd">
  <xsd:schema xmlns:xsd="http://www.w3.org/2001/XMLSchema" xmlns:xs="http://www.w3.org/2001/XMLSchema" xmlns:p="http://schemas.microsoft.com/office/2006/metadata/properties" xmlns:ns2="0352095f-8c4c-4c7c-ba28-a258e5c633d2" xmlns:ns3="a09cf9d2-8fff-40d5-9f46-86e616ba60ca" targetNamespace="http://schemas.microsoft.com/office/2006/metadata/properties" ma:root="true" ma:fieldsID="275321df0ce100a823627834e2d0ff85" ns2:_="" ns3:_="">
    <xsd:import namespace="0352095f-8c4c-4c7c-ba28-a258e5c633d2"/>
    <xsd:import namespace="a09cf9d2-8fff-40d5-9f46-86e616ba60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FinalVersion_x002d_Tosubmit" minOccurs="0"/>
                <xsd:element ref="ns2:MediaServiceLocation" minOccurs="0"/>
                <xsd:element ref="ns2:MediaServiceObjectDetectorVersions" minOccurs="0"/>
                <xsd:element ref="ns2:Country" minOccurs="0"/>
                <xsd:element ref="ns2:Region" minOccurs="0"/>
                <xsd:element ref="ns2:Workstrea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2095f-8c4c-4c7c-ba28-a258e5c633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FinalVersion_x002d_Tosubmit" ma:index="23" nillable="true" ma:displayName="Final Version - To submit " ma:format="Dropdown" ma:internalName="FinalVersion_x002d_Tosubmit">
      <xsd:simpleType>
        <xsd:restriction base="dms:Text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untry" ma:index="26" nillable="true" ma:displayName="Country" ma:format="Dropdown" ma:internalName="Count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rgetina"/>
                        <xsd:enumeration value="Ghana"/>
                        <xsd:enumeration value="India"/>
                        <xsd:enumeration value="Mexico"/>
                        <xsd:enumeration value="Nigeria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Region" ma:index="27" nillable="true" ma:displayName="Region" ma:format="Dropdown" ma:internalName="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ia Pacific"/>
                    <xsd:enumeration value="Europe and CIS"/>
                    <xsd:enumeration value="Arab States"/>
                    <xsd:enumeration value="LatAm"/>
                    <xsd:enumeration value="Africa"/>
                  </xsd:restriction>
                </xsd:simpleType>
              </xsd:element>
            </xsd:sequence>
          </xsd:extension>
        </xsd:complexContent>
      </xsd:complexType>
    </xsd:element>
    <xsd:element name="Workstream" ma:index="28" nillable="true" ma:displayName="Workstream" ma:format="Dropdown" ma:internalName="Workstream">
      <xsd:simpleType>
        <xsd:restriction base="dms:Choice">
          <xsd:enumeration value="Agricultural Insurance"/>
          <xsd:enumeration value="Inclusive Insurance"/>
          <xsd:enumeration value="Natural Capital"/>
          <xsd:enumeration value="Risk Finance"/>
          <xsd:enumeration value="Resilience"/>
          <xsd:enumeration value="SME"/>
          <xsd:enumeration value="Takafu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cf9d2-8fff-40d5-9f46-86e616ba60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d6afa2b-3fc3-4a89-b52c-faaeba121575}" ma:internalName="TaxCatchAll" ma:showField="CatchAllData" ma:web="a09cf9d2-8fff-40d5-9f46-86e616ba60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00BFA3-252F-4F30-9E01-93A92033AFC0}">
  <ds:schemaRefs>
    <ds:schemaRef ds:uri="http://schemas.microsoft.com/office/2006/metadata/properties"/>
    <ds:schemaRef ds:uri="http://schemas.microsoft.com/office/infopath/2007/PartnerControls"/>
    <ds:schemaRef ds:uri="0352095f-8c4c-4c7c-ba28-a258e5c633d2"/>
    <ds:schemaRef ds:uri="a09cf9d2-8fff-40d5-9f46-86e616ba60ca"/>
  </ds:schemaRefs>
</ds:datastoreItem>
</file>

<file path=customXml/itemProps2.xml><?xml version="1.0" encoding="utf-8"?>
<ds:datastoreItem xmlns:ds="http://schemas.openxmlformats.org/officeDocument/2006/customXml" ds:itemID="{4330A583-CC2D-4E2B-AA9D-3F7142851C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5D087D-C2AB-4929-8D62-689D917903B2}"/>
</file>

<file path=docProps/app.xml><?xml version="1.0" encoding="utf-8"?>
<Properties xmlns="http://schemas.openxmlformats.org/officeDocument/2006/extended-properties" xmlns:vt="http://schemas.openxmlformats.org/officeDocument/2006/docPropsVTypes">
  <Template>1.1. Setting the Scene</Template>
  <TotalTime>1003</TotalTime>
  <Words>400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Proxima Nova Rg</vt:lpstr>
      <vt:lpstr>IRFF Colour Theme</vt:lpstr>
      <vt:lpstr>PowerPoint Presentation</vt:lpstr>
      <vt:lpstr>Key Takeaways &amp; Way Forward</vt:lpstr>
      <vt:lpstr>What are the key takeaways? </vt:lpstr>
      <vt:lpstr>PowerPoint Presentation</vt:lpstr>
      <vt:lpstr>What are the key takeaways? </vt:lpstr>
      <vt:lpstr>What are the key takeaways? </vt:lpstr>
      <vt:lpstr>What are the key takeaways? </vt:lpstr>
      <vt:lpstr>PowerPoint Presentation</vt:lpstr>
      <vt:lpstr>What are the key takeaways? </vt:lpstr>
      <vt:lpstr>PowerPoint Presentation</vt:lpstr>
      <vt:lpstr>What are the key takeaways?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Kamal Ahmed</dc:creator>
  <cp:lastModifiedBy>Alin Valenzuela</cp:lastModifiedBy>
  <cp:revision>5</cp:revision>
  <dcterms:created xsi:type="dcterms:W3CDTF">2023-10-14T17:14:45Z</dcterms:created>
  <dcterms:modified xsi:type="dcterms:W3CDTF">2023-11-28T00:42:44Z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0x010100DDDDD449C75FED428D357D36A76FEB0F</vt:lpwstr>
  </property>
</Properties>
</file>